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7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tags/tag71.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1" r:id="rId3"/>
  </p:sldMasterIdLst>
  <p:notesMasterIdLst>
    <p:notesMasterId r:id="rId28"/>
  </p:notesMasterIdLst>
  <p:sldIdLst>
    <p:sldId id="434" r:id="rId4"/>
    <p:sldId id="433" r:id="rId5"/>
    <p:sldId id="435" r:id="rId6"/>
    <p:sldId id="436" r:id="rId7"/>
    <p:sldId id="429" r:id="rId8"/>
    <p:sldId id="420" r:id="rId9"/>
    <p:sldId id="421" r:id="rId10"/>
    <p:sldId id="438" r:id="rId11"/>
    <p:sldId id="439" r:id="rId12"/>
    <p:sldId id="423" r:id="rId13"/>
    <p:sldId id="419" r:id="rId14"/>
    <p:sldId id="410" r:id="rId15"/>
    <p:sldId id="425" r:id="rId16"/>
    <p:sldId id="424" r:id="rId17"/>
    <p:sldId id="430" r:id="rId18"/>
    <p:sldId id="431" r:id="rId19"/>
    <p:sldId id="440" r:id="rId20"/>
    <p:sldId id="441" r:id="rId21"/>
    <p:sldId id="447" r:id="rId22"/>
    <p:sldId id="448" r:id="rId23"/>
    <p:sldId id="466" r:id="rId24"/>
    <p:sldId id="467" r:id="rId25"/>
    <p:sldId id="468" r:id="rId26"/>
    <p:sldId id="46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D2D"/>
    <a:srgbClr val="293247"/>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16F2B-55D3-4FC4-8F82-06AB29518B73}" type="datetimeFigureOut">
              <a:rPr lang="zh-CN" altLang="en-US" smtClean="0"/>
              <a:t>2023/1/15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5C7F7-B266-48B3-B547-D294529686D2}" type="slidenum">
              <a:rPr lang="zh-CN" altLang="en-US" smtClean="0"/>
              <a:t>‹#›</a:t>
            </a:fld>
            <a:endParaRPr lang="zh-CN" altLang="en-US"/>
          </a:p>
        </p:txBody>
      </p:sp>
    </p:spTree>
    <p:extLst>
      <p:ext uri="{BB962C8B-B14F-4D97-AF65-F5344CB8AC3E}">
        <p14:creationId xmlns:p14="http://schemas.microsoft.com/office/powerpoint/2010/main" val="249020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7701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074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7300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6018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00792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1301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0893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0218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603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9922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7986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9748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20651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13614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22101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100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42135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84792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022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8030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2045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36519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57254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73383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Master" Target="../slideMasters/slideMaster1.xml"/><Relationship Id="rId4" Type="http://schemas.openxmlformats.org/officeDocument/2006/relationships/tags" Target="../tags/tag65.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slideMaster" Target="../slideMasters/slideMaster1.xml"/><Relationship Id="rId4" Type="http://schemas.openxmlformats.org/officeDocument/2006/relationships/tags" Target="../tags/tag6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4" y="2588283"/>
            <a:ext cx="10852237" cy="899167"/>
          </a:xfrm>
        </p:spPr>
        <p:txBody>
          <a:bodyPr lIns="101600" tIns="38100" rIns="25400" bIns="38100" anchor="t" anchorCtr="0">
            <a:noAutofit/>
          </a:bodyPr>
          <a:lstStyle>
            <a:lvl1pPr algn="ctr">
              <a:defRPr sz="5400" b="0" spc="800">
                <a:solidFill>
                  <a:schemeClr val="accent4">
                    <a:lumMod val="100000"/>
                  </a:schemeClr>
                </a:solidFill>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4"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67" normalizeH="0" baseline="0">
                <a:solidFill>
                  <a:schemeClr val="accent4">
                    <a:lumMod val="100000"/>
                  </a:schemeClr>
                </a:solidFill>
                <a:uFillTx/>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dirty="0"/>
          </a:p>
        </p:txBody>
      </p:sp>
    </p:spTree>
    <p:extLst>
      <p:ext uri="{BB962C8B-B14F-4D97-AF65-F5344CB8AC3E}">
        <p14:creationId xmlns:p14="http://schemas.microsoft.com/office/powerpoint/2010/main" val="3420111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9"/>
            <a:ext cx="950984" cy="5388907"/>
          </a:xfrm>
        </p:spPr>
        <p:txBody>
          <a:bodyPr vert="eaVert" lIns="101600" tIns="38100" rIns="76200" bIns="38100" rtlCol="0" anchor="ctr" anchorCtr="0">
            <a:noAutofit/>
          </a:bodyPr>
          <a:lstStyle>
            <a:lvl1pPr marL="0" marR="0" lvl="0" algn="l" defTabSz="1219140" rtl="0" eaLnBrk="1" fontAlgn="auto" latinLnBrk="0" hangingPunct="1">
              <a:lnSpc>
                <a:spcPct val="100000"/>
              </a:lnSpc>
              <a:spcAft>
                <a:spcPts val="0"/>
              </a:spcAft>
              <a:buNone/>
              <a:defRPr kumimoji="0" lang="zh-CN" altLang="en-US" sz="24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7" y="952501"/>
            <a:ext cx="9828101" cy="5388907"/>
          </a:xfrm>
        </p:spPr>
        <p:txBody>
          <a:bodyPr vert="eaVert"/>
          <a:lstStyle>
            <a:lvl1pPr indent="0" eaLnBrk="1" fontAlgn="auto" latinLnBrk="0" hangingPunct="1">
              <a:defRPr>
                <a:solidFill>
                  <a:schemeClr val="accent4">
                    <a:lumMod val="75000"/>
                    <a:lumOff val="25000"/>
                  </a:schemeClr>
                </a:solidFill>
              </a:defRPr>
            </a:lvl1pPr>
            <a:lvl2pPr indent="0" eaLnBrk="1" fontAlgn="auto" latinLnBrk="0" hangingPunct="1">
              <a:defRPr>
                <a:solidFill>
                  <a:schemeClr val="accent4">
                    <a:lumMod val="75000"/>
                    <a:lumOff val="25000"/>
                  </a:schemeClr>
                </a:solidFill>
              </a:defRPr>
            </a:lvl2pPr>
            <a:lvl3pPr indent="0" eaLnBrk="1" fontAlgn="auto" latinLnBrk="0" hangingPunct="1">
              <a:defRPr>
                <a:solidFill>
                  <a:schemeClr val="accent4">
                    <a:lumMod val="75000"/>
                    <a:lumOff val="25000"/>
                  </a:schemeClr>
                </a:solidFill>
              </a:defRPr>
            </a:lvl3pPr>
            <a:lvl4pPr indent="0" eaLnBrk="1" fontAlgn="auto" latinLnBrk="0" hangingPunct="1">
              <a:defRPr>
                <a:solidFill>
                  <a:schemeClr val="accent4">
                    <a:lumMod val="75000"/>
                    <a:lumOff val="25000"/>
                  </a:schemeClr>
                </a:solidFill>
              </a:defRPr>
            </a:lvl4pPr>
            <a:lvl5pPr indent="0" eaLnBrk="1" fontAlgn="auto" latinLnBrk="0" hangingPunct="1">
              <a:defRPr>
                <a:solidFill>
                  <a:schemeClr val="accent4">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2090259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solidFill>
                  <a:schemeClr val="accent4">
                    <a:lumMod val="100000"/>
                    <a:tint val="75000"/>
                  </a:schemeClr>
                </a:solidFill>
              </a:defRPr>
            </a:lvl1p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669932" y="952508"/>
            <a:ext cx="10852237" cy="5040000"/>
          </a:xfrm>
        </p:spPr>
        <p:txBody>
          <a:bodyPr/>
          <a:lstStyle>
            <a:lvl1pPr>
              <a:defRPr>
                <a:solidFill>
                  <a:schemeClr val="accent4">
                    <a:lumMod val="75000"/>
                    <a:lumOff val="25000"/>
                  </a:schemeClr>
                </a:solidFill>
              </a:defRPr>
            </a:lvl1pPr>
            <a:lvl2pPr>
              <a:defRPr>
                <a:solidFill>
                  <a:schemeClr val="accent4">
                    <a:lumMod val="75000"/>
                    <a:lumOff val="25000"/>
                  </a:schemeClr>
                </a:solidFill>
              </a:defRPr>
            </a:lvl2pPr>
            <a:lvl3pPr>
              <a:defRPr>
                <a:solidFill>
                  <a:schemeClr val="accent4">
                    <a:lumMod val="75000"/>
                    <a:lumOff val="25000"/>
                  </a:schemeClr>
                </a:solidFill>
              </a:defRPr>
            </a:lvl3pPr>
            <a:lvl4pPr>
              <a:defRPr>
                <a:solidFill>
                  <a:schemeClr val="accent4">
                    <a:lumMod val="75000"/>
                    <a:lumOff val="25000"/>
                  </a:schemeClr>
                </a:solidFill>
              </a:defRPr>
            </a:lvl4pPr>
            <a:lvl5pPr>
              <a:defRPr>
                <a:solidFill>
                  <a:schemeClr val="accent4">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80459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solidFill>
                  <a:schemeClr val="accent4">
                    <a:lumMod val="100000"/>
                    <a:tint val="75000"/>
                  </a:schemeClr>
                </a:solidFill>
              </a:defRPr>
            </a:lvl1p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669884" y="2588283"/>
            <a:ext cx="10852237" cy="899167"/>
          </a:xfrm>
        </p:spPr>
        <p:txBody>
          <a:bodyPr vert="horz" lIns="101600" tIns="38100" rIns="25400" bIns="38100" rtlCol="0" anchor="t" anchorCtr="0">
            <a:noAutofit/>
          </a:bodyPr>
          <a:lstStyle>
            <a:lvl1pPr marL="0" marR="0" algn="ctr" defTabSz="1219140" rtl="0" eaLnBrk="1" fontAlgn="auto" latinLnBrk="0" hangingPunct="1">
              <a:lnSpc>
                <a:spcPct val="100000"/>
              </a:lnSpc>
              <a:buNone/>
              <a:defRPr kumimoji="0" lang="zh-CN" altLang="en-US" sz="5400" b="0" i="0" u="none" strike="noStrike" kern="1200" cap="none" spc="800" normalizeH="0" baseline="0" noProof="1" dirty="0">
                <a:solidFill>
                  <a:schemeClr val="accent4">
                    <a:lumMod val="100000"/>
                  </a:schemeClr>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1392416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Picture 2" descr="E:\PPT改稿\商务\未标题-6 副本.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55840" y="1903"/>
            <a:ext cx="2774024" cy="64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70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01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816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490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00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185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solidFill>
                  <a:schemeClr val="accent4">
                    <a:lumMod val="100000"/>
                  </a:schemeClr>
                </a:solidFill>
              </a:defRPr>
            </a:lvl1pPr>
          </a:lstStyle>
          <a:p>
            <a:r>
              <a:rPr lang="zh-CN" altLang="en-US"/>
              <a:t>单击此处编辑母版标题样式</a:t>
            </a:r>
          </a:p>
        </p:txBody>
      </p:sp>
      <p:sp>
        <p:nvSpPr>
          <p:cNvPr id="3" name="内容占位符 2"/>
          <p:cNvSpPr>
            <a:spLocks noGrp="1"/>
          </p:cNvSpPr>
          <p:nvPr>
            <p:ph idx="1"/>
          </p:nvPr>
        </p:nvSpPr>
        <p:spPr>
          <a:xfrm>
            <a:off x="838200" y="1825625"/>
            <a:ext cx="10515600" cy="4351339"/>
          </a:xfrm>
        </p:spPr>
        <p:txBody>
          <a:bodyPr/>
          <a:lstStyle>
            <a:lvl1pPr>
              <a:defRPr>
                <a:solidFill>
                  <a:schemeClr val="accent4">
                    <a:lumMod val="100000"/>
                  </a:schemeClr>
                </a:solidFill>
              </a:defRPr>
            </a:lvl1pPr>
            <a:lvl2pPr>
              <a:defRPr>
                <a:solidFill>
                  <a:schemeClr val="accent4">
                    <a:lumMod val="100000"/>
                  </a:schemeClr>
                </a:solidFill>
              </a:defRPr>
            </a:lvl2pPr>
            <a:lvl3pPr>
              <a:defRPr>
                <a:solidFill>
                  <a:schemeClr val="accent4">
                    <a:lumMod val="100000"/>
                  </a:schemeClr>
                </a:solidFill>
              </a:defRPr>
            </a:lvl3pPr>
            <a:lvl4pPr>
              <a:defRPr>
                <a:solidFill>
                  <a:schemeClr val="accent4">
                    <a:lumMod val="100000"/>
                  </a:schemeClr>
                </a:solidFill>
              </a:defRPr>
            </a:lvl4pPr>
            <a:lvl5pPr>
              <a:defRPr>
                <a:solidFill>
                  <a:schemeClr val="accent4">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1"/>
            <a:ext cx="2743200" cy="365125"/>
          </a:xfrm>
        </p:spPr>
        <p:txBody>
          <a:bodyPr/>
          <a:lstStyle>
            <a:lvl1pPr>
              <a:defRPr>
                <a:solidFill>
                  <a:schemeClr val="accent4">
                    <a:lumMod val="100000"/>
                  </a:schemeClr>
                </a:solidFill>
              </a:defRPr>
            </a:lvl1pPr>
          </a:lstStyle>
          <a:p>
            <a:fld id="{B58979D9-E8A7-4020-9F53-DCBB73454201}" type="datetimeFigureOut">
              <a:rPr lang="zh-CN" altLang="en-US" smtClean="0"/>
              <a:pPr/>
              <a:t>2023/1/15</a:t>
            </a:fld>
            <a:endParaRPr lang="zh-CN" altLang="en-US"/>
          </a:p>
        </p:txBody>
      </p:sp>
      <p:sp>
        <p:nvSpPr>
          <p:cNvPr id="5" name="页脚占位符 4"/>
          <p:cNvSpPr>
            <a:spLocks noGrp="1"/>
          </p:cNvSpPr>
          <p:nvPr>
            <p:ph type="ftr" sz="quarter" idx="11"/>
          </p:nvPr>
        </p:nvSpPr>
        <p:spPr>
          <a:xfrm>
            <a:off x="4038600" y="6356351"/>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p:spPr>
        <p:txBody>
          <a:bodyPr/>
          <a:lstStyle>
            <a:lvl1pPr>
              <a:defRPr>
                <a:solidFill>
                  <a:schemeClr val="accent4">
                    <a:lumMod val="100000"/>
                  </a:schemeClr>
                </a:solidFill>
              </a:defRPr>
            </a:lvl1pPr>
          </a:lstStyle>
          <a:p>
            <a:fld id="{C202D614-3122-4AE3-B731-49486E389976}" type="slidenum">
              <a:rPr lang="zh-CN" altLang="en-US" smtClean="0"/>
              <a:pPr/>
              <a:t>‹#›</a:t>
            </a:fld>
            <a:endParaRPr lang="zh-CN" altLang="en-US"/>
          </a:p>
        </p:txBody>
      </p:sp>
    </p:spTree>
    <p:extLst>
      <p:ext uri="{BB962C8B-B14F-4D97-AF65-F5344CB8AC3E}">
        <p14:creationId xmlns:p14="http://schemas.microsoft.com/office/powerpoint/2010/main" val="341812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4" y="432000"/>
            <a:ext cx="10852237" cy="648000"/>
          </a:xfrm>
        </p:spPr>
        <p:txBody>
          <a:bodyPr vert="horz" lIns="101600" tIns="38100" rIns="76200" bIns="38100" rtlCol="0" anchor="ctr" anchorCtr="0">
            <a:noAutofit/>
          </a:bodyPr>
          <a:lstStyle>
            <a:lvl1pPr marL="0" marR="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4" y="1296000"/>
            <a:ext cx="10852237" cy="504135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4142173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Picture 2" descr="E:\PPT改稿\商务\未标题-6 副本.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55840" y="1903"/>
            <a:ext cx="2774024" cy="64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426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9729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54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274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272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463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solidFill>
                  <a:schemeClr val="accent4">
                    <a:lumMod val="100000"/>
                  </a:schemeClr>
                </a:solidFill>
              </a:defRPr>
            </a:lvl1pPr>
          </a:lstStyle>
          <a:p>
            <a:r>
              <a:rPr lang="zh-CN" altLang="en-US"/>
              <a:t>单击此处编辑母版标题样式</a:t>
            </a:r>
          </a:p>
        </p:txBody>
      </p:sp>
      <p:sp>
        <p:nvSpPr>
          <p:cNvPr id="3" name="内容占位符 2"/>
          <p:cNvSpPr>
            <a:spLocks noGrp="1"/>
          </p:cNvSpPr>
          <p:nvPr>
            <p:ph idx="1"/>
          </p:nvPr>
        </p:nvSpPr>
        <p:spPr>
          <a:xfrm>
            <a:off x="838200" y="1825625"/>
            <a:ext cx="10515600" cy="4351339"/>
          </a:xfrm>
        </p:spPr>
        <p:txBody>
          <a:bodyPr/>
          <a:lstStyle>
            <a:lvl1pPr>
              <a:defRPr>
                <a:solidFill>
                  <a:schemeClr val="accent4">
                    <a:lumMod val="100000"/>
                  </a:schemeClr>
                </a:solidFill>
              </a:defRPr>
            </a:lvl1pPr>
            <a:lvl2pPr>
              <a:defRPr>
                <a:solidFill>
                  <a:schemeClr val="accent4">
                    <a:lumMod val="100000"/>
                  </a:schemeClr>
                </a:solidFill>
              </a:defRPr>
            </a:lvl2pPr>
            <a:lvl3pPr>
              <a:defRPr>
                <a:solidFill>
                  <a:schemeClr val="accent4">
                    <a:lumMod val="100000"/>
                  </a:schemeClr>
                </a:solidFill>
              </a:defRPr>
            </a:lvl3pPr>
            <a:lvl4pPr>
              <a:defRPr>
                <a:solidFill>
                  <a:schemeClr val="accent4">
                    <a:lumMod val="100000"/>
                  </a:schemeClr>
                </a:solidFill>
              </a:defRPr>
            </a:lvl4pPr>
            <a:lvl5pPr>
              <a:defRPr>
                <a:solidFill>
                  <a:schemeClr val="accent4">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p:spPr>
        <p:txBody>
          <a:bodyPr/>
          <a:lstStyle>
            <a:lvl1pPr>
              <a:defRPr>
                <a:solidFill>
                  <a:schemeClr val="accent4">
                    <a:lumMod val="100000"/>
                  </a:schemeClr>
                </a:solidFill>
              </a:defRPr>
            </a:lvl1pPr>
          </a:lstStyle>
          <a:p>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lvl1pPr>
              <a:defRPr>
                <a:solidFill>
                  <a:schemeClr val="accent4">
                    <a:lumMod val="100000"/>
                  </a:schemeClr>
                </a:solidFill>
              </a:defRPr>
            </a:lvl1pPr>
          </a:lstStyle>
          <a:p>
            <a:fld id="{C202D614-3122-4AE3-B731-49486E389976}" type="slidenum">
              <a:rPr lang="zh-CN" altLang="en-US" smtClean="0"/>
              <a:pPr/>
              <a:t>‹#›</a:t>
            </a:fld>
            <a:endParaRPr lang="zh-CN" altLang="en-US"/>
          </a:p>
        </p:txBody>
      </p:sp>
    </p:spTree>
    <p:extLst>
      <p:ext uri="{BB962C8B-B14F-4D97-AF65-F5344CB8AC3E}">
        <p14:creationId xmlns:p14="http://schemas.microsoft.com/office/powerpoint/2010/main" val="6791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2" y="3808732"/>
            <a:ext cx="10852237" cy="624845"/>
          </a:xfrm>
        </p:spPr>
        <p:txBody>
          <a:bodyPr lIns="101600" tIns="38100" rIns="63500" bIns="38100" anchor="t" anchorCtr="0">
            <a:noAutofit/>
          </a:bodyPr>
          <a:lstStyle>
            <a:lvl1pPr>
              <a:defRPr sz="3600" b="0" u="none" strike="noStrike" kern="1200" cap="none" spc="400" normalizeH="0">
                <a:solidFill>
                  <a:schemeClr val="accent4">
                    <a:lumMod val="100000"/>
                  </a:schemeClr>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7" y="4511677"/>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200" normalizeH="0" baseline="0" noProof="1">
                <a:solidFill>
                  <a:schemeClr val="accent4">
                    <a:lumMod val="100000"/>
                  </a:schemeClr>
                </a:solidFill>
                <a:uFillTx/>
                <a:latin typeface="+mn-lt"/>
                <a:ea typeface="+mn-ea"/>
                <a:cs typeface="+mn-cs"/>
                <a:sym typeface="+mn-ea"/>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3289222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4" y="432000"/>
            <a:ext cx="10852237" cy="648000"/>
          </a:xfrm>
        </p:spPr>
        <p:txBody>
          <a:bodyPr vert="horz" lIns="101600" tIns="38100" rIns="76200" bIns="38100" rtlCol="0" anchor="ctr" anchorCtr="0">
            <a:noAutofit/>
          </a:bodyPr>
          <a:lstStyle>
            <a:lvl1pPr marL="0" marR="0" lvl="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3" cy="5040000"/>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3" cy="5040000"/>
          </a:xfrm>
        </p:spPr>
        <p:txBody>
          <a:bodyPr>
            <a:noAutofit/>
          </a:bodyPr>
          <a:lstStyle>
            <a:lvl1pPr>
              <a:defRPr sz="1600">
                <a:solidFill>
                  <a:schemeClr val="accent4">
                    <a:lumMod val="75000"/>
                    <a:lumOff val="25000"/>
                  </a:schemeClr>
                </a:solidFill>
              </a:defRPr>
            </a:lvl1pPr>
            <a:lvl2pPr>
              <a:defRPr sz="1600">
                <a:solidFill>
                  <a:schemeClr val="accent4">
                    <a:lumMod val="75000"/>
                    <a:lumOff val="25000"/>
                  </a:schemeClr>
                </a:solidFill>
              </a:defRPr>
            </a:lvl2pPr>
            <a:lvl3pPr>
              <a:defRPr sz="1600">
                <a:solidFill>
                  <a:schemeClr val="accent4">
                    <a:lumMod val="75000"/>
                    <a:lumOff val="25000"/>
                  </a:schemeClr>
                </a:solidFill>
              </a:defRPr>
            </a:lvl3pPr>
            <a:lvl4pPr>
              <a:defRPr sz="1600">
                <a:solidFill>
                  <a:schemeClr val="accent4">
                    <a:lumMod val="75000"/>
                    <a:lumOff val="25000"/>
                  </a:schemeClr>
                </a:solidFill>
              </a:defRPr>
            </a:lvl4pPr>
            <a:lvl5pPr>
              <a:defRPr sz="1600">
                <a:solidFill>
                  <a:schemeClr val="accent4">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defRPr>
                <a:solidFill>
                  <a:schemeClr val="accent4">
                    <a:lumMod val="100000"/>
                    <a:tint val="75000"/>
                  </a:schemeClr>
                </a:solidFill>
              </a:defRPr>
            </a:lvl1pPr>
          </a:lstStyle>
          <a:p>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386960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4" y="432000"/>
            <a:ext cx="10852237" cy="648000"/>
          </a:xfrm>
        </p:spPr>
        <p:txBody>
          <a:bodyPr vert="horz" lIns="101600" tIns="38100" rIns="76200" bIns="38100" rtlCol="0" anchor="ctr" anchorCtr="0">
            <a:noAutofit/>
          </a:bodyPr>
          <a:lstStyle>
            <a:lvl1pPr marL="0" marR="0" lvl="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1"/>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67" normalizeH="0" baseline="0">
                <a:solidFill>
                  <a:schemeClr val="accent4">
                    <a:lumMod val="100000"/>
                  </a:schemeClr>
                </a:solidFill>
                <a:uFillTx/>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4"/>
            <a:ext cx="5283200" cy="455223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2" y="1296001"/>
            <a:ext cx="5283243" cy="381003"/>
          </a:xfrm>
        </p:spPr>
        <p:txBody>
          <a:bodyPr vert="horz" lIns="101600" tIns="38100" rIns="76200" bIns="38100" rtlCol="0" anchor="t" anchorCtr="0">
            <a:noAutofit/>
          </a:bodyPr>
          <a:lstStyle>
            <a:lvl1pPr marL="0" marR="0" lvl="0" indent="0" algn="l" defTabSz="121914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67" normalizeH="0" baseline="0" noProof="1" dirty="0">
                <a:solidFill>
                  <a:schemeClr val="accent4">
                    <a:lumMod val="100000"/>
                  </a:schemeClr>
                </a:solidFill>
                <a:uFillTx/>
                <a:latin typeface="+mn-lt"/>
                <a:ea typeface="+mn-ea"/>
                <a:cs typeface="+mn-cs"/>
                <a:sym typeface="+mn-ea"/>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2" y="1789044"/>
            <a:ext cx="5283243" cy="455223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lvl1pPr>
              <a:defRPr>
                <a:solidFill>
                  <a:schemeClr val="accent4">
                    <a:lumMod val="100000"/>
                    <a:tint val="75000"/>
                  </a:schemeClr>
                </a:solidFill>
              </a:defRPr>
            </a:lvl1p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265108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4" y="432000"/>
            <a:ext cx="10852237" cy="648000"/>
          </a:xfrm>
        </p:spPr>
        <p:txBody>
          <a:bodyPr vert="horz" lIns="101600" tIns="38100" rIns="76200" bIns="38100" rtlCol="0" anchor="ctr" anchorCtr="0">
            <a:noAutofit/>
          </a:bodyPr>
          <a:lstStyle>
            <a:lvl1pPr marL="0" marR="0" lvl="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1"/>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67" normalizeH="0" baseline="0">
                <a:solidFill>
                  <a:schemeClr val="accent4">
                    <a:lumMod val="100000"/>
                  </a:schemeClr>
                </a:solidFill>
                <a:uFillTx/>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4"/>
            <a:ext cx="5283200" cy="455223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2" y="1296001"/>
            <a:ext cx="5283243" cy="381003"/>
          </a:xfrm>
        </p:spPr>
        <p:txBody>
          <a:bodyPr vert="horz" lIns="101600" tIns="38100" rIns="76200" bIns="38100" rtlCol="0" anchor="t" anchorCtr="0">
            <a:noAutofit/>
          </a:bodyPr>
          <a:lstStyle>
            <a:lvl1pPr marL="0" marR="0" lvl="0" indent="0" algn="l" defTabSz="121914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67" normalizeH="0" baseline="0" noProof="1" dirty="0">
                <a:solidFill>
                  <a:schemeClr val="accent4">
                    <a:lumMod val="100000"/>
                  </a:schemeClr>
                </a:solidFill>
                <a:uFillTx/>
                <a:latin typeface="+mn-lt"/>
                <a:ea typeface="+mn-ea"/>
                <a:cs typeface="+mn-cs"/>
                <a:sym typeface="+mn-ea"/>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2" y="1789044"/>
            <a:ext cx="5283243" cy="4552235"/>
          </a:xfrm>
        </p:spPr>
        <p:txBody>
          <a:bodyPr vert="horz" lIns="101600" tIns="0" rIns="82550" bIns="0" rtlCol="0">
            <a:no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lvl1pPr>
              <a:defRPr>
                <a:solidFill>
                  <a:schemeClr val="accent4">
                    <a:lumMod val="100000"/>
                    <a:tint val="75000"/>
                  </a:schemeClr>
                </a:solidFill>
              </a:defRPr>
            </a:lvl1p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417896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1219140" rtl="0" eaLnBrk="1" fontAlgn="auto" latinLnBrk="0" hangingPunct="1">
              <a:lnSpc>
                <a:spcPct val="100000"/>
              </a:lnSpc>
              <a:buNone/>
              <a:defRPr kumimoji="0" lang="zh-CN" altLang="en-US" sz="2800" b="1" i="0" u="none" strike="noStrike" kern="1200" cap="none" spc="267" normalizeH="0" baseline="0" noProof="1" dirty="0">
                <a:solidFill>
                  <a:schemeClr val="accent4">
                    <a:lumMod val="100000"/>
                  </a:schemeClr>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lvl1pPr>
              <a:defRPr>
                <a:solidFill>
                  <a:schemeClr val="accent4">
                    <a:lumMod val="100000"/>
                    <a:tint val="75000"/>
                  </a:schemeClr>
                </a:solidFill>
              </a:defRPr>
            </a:lvl1p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233759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accent4">
                    <a:lumMod val="100000"/>
                    <a:tint val="75000"/>
                  </a:schemeClr>
                </a:solidFill>
              </a:defRPr>
            </a:lvl1pPr>
          </a:lstStyle>
          <a:p>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1742388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3" cy="5040000"/>
          </a:xfrm>
        </p:spPr>
        <p:txBody>
          <a:bodyPr vert="horz" lIns="101600" tIns="0" rIns="82550" bIns="0" rtlCol="0">
            <a:noAutofit/>
          </a:bodyPr>
          <a:lstStyle>
            <a:lvl1pPr marL="0" marR="0" lvl="0" indent="0" algn="l" defTabSz="1219140" rtl="0" eaLnBrk="1" fontAlgn="auto" latinLnBrk="0" hangingPunct="1">
              <a:lnSpc>
                <a:spcPct val="130000"/>
              </a:lnSpc>
              <a:spcBef>
                <a:spcPts val="0"/>
              </a:spcBef>
              <a:spcAft>
                <a:spcPts val="1333"/>
              </a:spcAft>
              <a:buFont typeface="Arial" panose="020B0604020202020204" pitchFamily="34" charset="0"/>
              <a:buNone/>
              <a:defRPr kumimoji="0" lang="zh-CN" altLang="en-US" sz="1600" b="0" i="0" u="none" strike="noStrike" kern="1200" cap="none" spc="200" normalizeH="0" baseline="0" noProof="1" dirty="0">
                <a:solidFill>
                  <a:schemeClr val="tx1">
                    <a:lumMod val="75000"/>
                    <a:lumOff val="25000"/>
                  </a:schemeClr>
                </a:solidFill>
                <a:uFillTx/>
                <a:latin typeface="+mn-lt"/>
                <a:ea typeface="+mn-ea"/>
                <a:cs typeface="+mn-cs"/>
                <a:sym typeface="+mn-ea"/>
              </a:defRPr>
            </a:lvl1pPr>
            <a:lvl2pPr marL="685766" marR="0" lvl="1" indent="-228589" algn="l" defTabSz="1219140" rtl="0" eaLnBrk="1" fontAlgn="auto" latinLnBrk="0" hangingPunct="1">
              <a:lnSpc>
                <a:spcPct val="130000"/>
              </a:lnSpc>
              <a:spcBef>
                <a:spcPts val="0"/>
              </a:spcBef>
              <a:spcAft>
                <a:spcPts val="1333"/>
              </a:spcAft>
              <a:buFont typeface="Arial" panose="020B0604020202020204" pitchFamily="34" charset="0"/>
              <a:buChar char="•"/>
              <a:tabLst>
                <a:tab pos="2146193" algn="l"/>
              </a:tabLst>
              <a:defRPr kumimoji="0" lang="zh-CN" altLang="en-US" sz="1600" b="0" i="0" u="none" strike="noStrike" kern="1200" cap="none" spc="200" normalizeH="0" baseline="0" noProof="1" dirty="0">
                <a:solidFill>
                  <a:schemeClr val="tx1"/>
                </a:solidFill>
                <a:uFillTx/>
                <a:latin typeface="+mn-lt"/>
                <a:ea typeface="+mn-ea"/>
                <a:cs typeface="+mn-cs"/>
                <a:sym typeface="+mn-ea"/>
              </a:defRPr>
            </a:lvl2pPr>
            <a:lvl3pPr marL="1142942" marR="0" lvl="2"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mn-lt"/>
                <a:ea typeface="+mn-ea"/>
                <a:cs typeface="+mn-cs"/>
                <a:sym typeface="+mn-ea"/>
              </a:defRPr>
            </a:lvl3pPr>
            <a:lvl4pPr marL="1600120" marR="0" lvl="3"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mn-lt"/>
                <a:ea typeface="+mn-ea"/>
                <a:cs typeface="+mn-cs"/>
                <a:sym typeface="+mn-ea"/>
              </a:defRPr>
            </a:lvl4pPr>
            <a:lvl5pPr marL="2057298" marR="0" lvl="4"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3" cy="5040000"/>
          </a:xfrm>
        </p:spPr>
        <p:txBody>
          <a:bodyPr vert="horz" lIns="101600" tIns="0" rIns="82550" bIns="0" rtlCol="0">
            <a:normAutofit/>
          </a:bodyPr>
          <a:lstStyle>
            <a:lvl1pPr marL="228589" marR="0" lvl="0" indent="-228589" algn="l" defTabSz="1219140" rtl="0" eaLnBrk="1" fontAlgn="auto" latinLnBrk="0" hangingPunct="1">
              <a:lnSpc>
                <a:spcPct val="130000"/>
              </a:lnSpc>
              <a:spcBef>
                <a:spcPts val="0"/>
              </a:spcBef>
              <a:spcAft>
                <a:spcPts val="1333"/>
              </a:spcAft>
              <a:buFont typeface="Arial" panose="020B0604020202020204" pitchFamily="34" charset="0"/>
              <a:buChar char="•"/>
              <a:defRPr kumimoji="0" lang="zh-CN" altLang="en-US" sz="1600" b="0" i="0" u="none" strike="noStrike" kern="1200" cap="none" spc="200" normalizeH="0" baseline="0" noProof="1" dirty="0">
                <a:solidFill>
                  <a:schemeClr val="accent4">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lvl1pPr>
              <a:defRPr>
                <a:solidFill>
                  <a:schemeClr val="accent4">
                    <a:lumMod val="100000"/>
                  </a:schemeClr>
                </a:solidFill>
              </a:defRPr>
            </a:lvl1pPr>
          </a:lstStyle>
          <a:p>
            <a:r>
              <a:rPr lang="zh-CN" altLang="en-US"/>
              <a:t>单击此处编辑母版标题样式</a:t>
            </a:r>
          </a:p>
        </p:txBody>
      </p:sp>
    </p:spTree>
    <p:extLst>
      <p:ext uri="{BB962C8B-B14F-4D97-AF65-F5344CB8AC3E}">
        <p14:creationId xmlns:p14="http://schemas.microsoft.com/office/powerpoint/2010/main" val="1443876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69884"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69884"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879743" y="6349833"/>
            <a:ext cx="2700000" cy="316800"/>
          </a:xfrm>
          <a:prstGeom prst="rect">
            <a:avLst/>
          </a:prstGeom>
        </p:spPr>
        <p:txBody>
          <a:bodyPr vert="horz" lIns="91440" tIns="45720" rIns="91440" bIns="45720" rtlCol="0" anchor="ctr">
            <a:normAutofit/>
          </a:bodyPr>
          <a:lstStyle>
            <a:lvl1pPr algn="l">
              <a:defRPr sz="1200">
                <a:solidFill>
                  <a:schemeClr val="accent4">
                    <a:lumMod val="100000"/>
                    <a:tint val="75000"/>
                  </a:schemeClr>
                </a:solidFill>
              </a:defRPr>
            </a:lvl1pPr>
          </a:lstStyle>
          <a:p>
            <a:endParaRPr lang="zh-CN" altLang="en-US"/>
          </a:p>
        </p:txBody>
      </p:sp>
      <p:sp>
        <p:nvSpPr>
          <p:cNvPr id="5" name="页脚占位符 4"/>
          <p:cNvSpPr>
            <a:spLocks noGrp="1"/>
          </p:cNvSpPr>
          <p:nvPr>
            <p:ph type="ftr" sz="quarter" idx="3"/>
            <p:custDataLst>
              <p:tags r:id="rId17"/>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accent4">
                    <a:lumMod val="100000"/>
                    <a:tint val="75000"/>
                  </a:schemeClr>
                </a:solidFill>
              </a:defRPr>
            </a:lvl1pPr>
          </a:lstStyle>
          <a:p>
            <a:fld id="{49AE70B2-8BF9-45C0-BB95-33D1B9D3A854}" type="slidenum">
              <a:rPr lang="zh-CN" altLang="en-US" smtClean="0"/>
              <a:pPr/>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327812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354" rtl="0" eaLnBrk="1" fontAlgn="auto" latinLnBrk="0" hangingPunct="1">
        <a:lnSpc>
          <a:spcPct val="100000"/>
        </a:lnSpc>
        <a:spcBef>
          <a:spcPct val="0"/>
        </a:spcBef>
        <a:buNone/>
        <a:defRPr sz="2800" b="1" u="none" strike="noStrike" kern="1200" cap="none" spc="267" normalizeH="0">
          <a:solidFill>
            <a:schemeClr val="accent4">
              <a:lumMod val="100000"/>
            </a:schemeClr>
          </a:solidFill>
          <a:uFillTx/>
          <a:latin typeface="+mj-lt"/>
          <a:ea typeface="+mj-ea"/>
          <a:cs typeface="+mj-cs"/>
        </a:defRPr>
      </a:lvl1pPr>
    </p:titleStyle>
    <p:bodyStyle>
      <a:lvl1pPr marL="228589" indent="-228589" algn="l" defTabSz="914354" rtl="0" eaLnBrk="1" fontAlgn="auto" latinLnBrk="0" hangingPunct="1">
        <a:lnSpc>
          <a:spcPct val="130000"/>
        </a:lnSpc>
        <a:spcBef>
          <a:spcPts val="0"/>
        </a:spcBef>
        <a:spcAft>
          <a:spcPts val="1333"/>
        </a:spcAft>
        <a:buFont typeface="Arial" panose="020B0604020202020204" pitchFamily="34" charset="0"/>
        <a:buChar char="•"/>
        <a:defRPr sz="1600" u="none" strike="noStrike" kern="1200" cap="none" spc="200" normalizeH="0" baseline="0">
          <a:solidFill>
            <a:schemeClr val="accent4">
              <a:lumMod val="100000"/>
            </a:schemeClr>
          </a:solidFill>
          <a:uFillTx/>
          <a:latin typeface="+mn-lt"/>
          <a:ea typeface="+mn-ea"/>
          <a:cs typeface="+mn-cs"/>
        </a:defRPr>
      </a:lvl1pPr>
      <a:lvl2pPr marL="685766" indent="-228589" algn="l" defTabSz="914354" rtl="0" eaLnBrk="1" fontAlgn="auto" latinLnBrk="0" hangingPunct="1">
        <a:lnSpc>
          <a:spcPct val="130000"/>
        </a:lnSpc>
        <a:spcBef>
          <a:spcPts val="0"/>
        </a:spcBef>
        <a:spcAft>
          <a:spcPts val="1333"/>
        </a:spcAft>
        <a:buFont typeface="Arial" panose="020B0604020202020204" pitchFamily="34" charset="0"/>
        <a:buChar char="•"/>
        <a:tabLst>
          <a:tab pos="1609433" algn="l"/>
        </a:tabLst>
        <a:defRPr sz="1600" u="none" strike="noStrike" kern="1200" cap="none" spc="200" normalizeH="0" baseline="0">
          <a:solidFill>
            <a:schemeClr val="accent4">
              <a:lumMod val="100000"/>
            </a:schemeClr>
          </a:solidFill>
          <a:uFillTx/>
          <a:latin typeface="+mn-lt"/>
          <a:ea typeface="+mn-ea"/>
          <a:cs typeface="+mn-cs"/>
        </a:defRPr>
      </a:lvl2pPr>
      <a:lvl3pPr marL="1142942" indent="-228589" algn="l" defTabSz="914354" rtl="0" eaLnBrk="1" fontAlgn="auto" latinLnBrk="0" hangingPunct="1">
        <a:lnSpc>
          <a:spcPct val="130000"/>
        </a:lnSpc>
        <a:spcBef>
          <a:spcPts val="0"/>
        </a:spcBef>
        <a:spcAft>
          <a:spcPts val="1333"/>
        </a:spcAft>
        <a:buFont typeface="Arial" panose="020B0604020202020204" pitchFamily="34" charset="0"/>
        <a:buChar char="•"/>
        <a:defRPr sz="1600" u="none" strike="noStrike" kern="1200" cap="none" spc="200" normalizeH="0" baseline="0">
          <a:solidFill>
            <a:schemeClr val="accent4">
              <a:lumMod val="100000"/>
            </a:schemeClr>
          </a:solidFill>
          <a:uFillTx/>
          <a:latin typeface="+mn-lt"/>
          <a:ea typeface="+mn-ea"/>
          <a:cs typeface="+mn-cs"/>
        </a:defRPr>
      </a:lvl3pPr>
      <a:lvl4pPr marL="1600120" indent="-228589" algn="l" defTabSz="914354" rtl="0" eaLnBrk="1" fontAlgn="auto" latinLnBrk="0" hangingPunct="1">
        <a:lnSpc>
          <a:spcPct val="130000"/>
        </a:lnSpc>
        <a:spcBef>
          <a:spcPts val="0"/>
        </a:spcBef>
        <a:spcAft>
          <a:spcPts val="1333"/>
        </a:spcAft>
        <a:buFont typeface="Arial" panose="020B0604020202020204" pitchFamily="34" charset="0"/>
        <a:buChar char="•"/>
        <a:defRPr sz="1600" u="none" strike="noStrike" kern="1200" cap="none" spc="200" normalizeH="0" baseline="0">
          <a:solidFill>
            <a:schemeClr val="accent4">
              <a:lumMod val="100000"/>
            </a:schemeClr>
          </a:solidFill>
          <a:uFillTx/>
          <a:latin typeface="+mn-lt"/>
          <a:ea typeface="+mn-ea"/>
          <a:cs typeface="+mn-cs"/>
        </a:defRPr>
      </a:lvl4pPr>
      <a:lvl5pPr marL="2057298" indent="-228589" algn="l" defTabSz="914354" rtl="0" eaLnBrk="1" fontAlgn="auto" latinLnBrk="0" hangingPunct="1">
        <a:lnSpc>
          <a:spcPct val="130000"/>
        </a:lnSpc>
        <a:spcBef>
          <a:spcPts val="0"/>
        </a:spcBef>
        <a:spcAft>
          <a:spcPts val="1333"/>
        </a:spcAft>
        <a:buFont typeface="Arial" panose="020B0604020202020204" pitchFamily="34" charset="0"/>
        <a:buChar char="•"/>
        <a:defRPr sz="1600" u="none" strike="noStrike" kern="1200" cap="none" spc="200" normalizeH="0" baseline="0">
          <a:solidFill>
            <a:schemeClr val="accent4">
              <a:lumMod val="100000"/>
            </a:schemeClr>
          </a:solidFill>
          <a:uFillTx/>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46870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xStyles>
    <p:titleStyle>
      <a:lvl1pPr algn="l" defTabSz="9126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268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936" indent="-228594" algn="l" defTabSz="9126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125" indent="-228594" algn="l" defTabSz="9126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467"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5655"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1997"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186"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5528"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1870" indent="-228594" algn="l" defTabSz="91268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2684" rtl="0" eaLnBrk="1" latinLnBrk="0" hangingPunct="1">
        <a:defRPr sz="1867" kern="1200">
          <a:solidFill>
            <a:schemeClr val="tx1"/>
          </a:solidFill>
          <a:latin typeface="+mn-lt"/>
          <a:ea typeface="+mn-ea"/>
          <a:cs typeface="+mn-cs"/>
        </a:defRPr>
      </a:lvl1pPr>
      <a:lvl2pPr marL="456342" algn="l" defTabSz="912684" rtl="0" eaLnBrk="1" latinLnBrk="0" hangingPunct="1">
        <a:defRPr sz="1867" kern="1200">
          <a:solidFill>
            <a:schemeClr val="tx1"/>
          </a:solidFill>
          <a:latin typeface="+mn-lt"/>
          <a:ea typeface="+mn-ea"/>
          <a:cs typeface="+mn-cs"/>
        </a:defRPr>
      </a:lvl2pPr>
      <a:lvl3pPr marL="913530" algn="l" defTabSz="912684" rtl="0" eaLnBrk="1" latinLnBrk="0" hangingPunct="1">
        <a:defRPr sz="1867" kern="1200">
          <a:solidFill>
            <a:schemeClr val="tx1"/>
          </a:solidFill>
          <a:latin typeface="+mn-lt"/>
          <a:ea typeface="+mn-ea"/>
          <a:cs typeface="+mn-cs"/>
        </a:defRPr>
      </a:lvl3pPr>
      <a:lvl4pPr marL="1369872" algn="l" defTabSz="912684" rtl="0" eaLnBrk="1" latinLnBrk="0" hangingPunct="1">
        <a:defRPr sz="1867" kern="1200">
          <a:solidFill>
            <a:schemeClr val="tx1"/>
          </a:solidFill>
          <a:latin typeface="+mn-lt"/>
          <a:ea typeface="+mn-ea"/>
          <a:cs typeface="+mn-cs"/>
        </a:defRPr>
      </a:lvl4pPr>
      <a:lvl5pPr marL="1827061" algn="l" defTabSz="912684" rtl="0" eaLnBrk="1" latinLnBrk="0" hangingPunct="1">
        <a:defRPr sz="1867" kern="1200">
          <a:solidFill>
            <a:schemeClr val="tx1"/>
          </a:solidFill>
          <a:latin typeface="+mn-lt"/>
          <a:ea typeface="+mn-ea"/>
          <a:cs typeface="+mn-cs"/>
        </a:defRPr>
      </a:lvl5pPr>
      <a:lvl6pPr marL="2283403" algn="l" defTabSz="912684" rtl="0" eaLnBrk="1" latinLnBrk="0" hangingPunct="1">
        <a:defRPr sz="1867" kern="1200">
          <a:solidFill>
            <a:schemeClr val="tx1"/>
          </a:solidFill>
          <a:latin typeface="+mn-lt"/>
          <a:ea typeface="+mn-ea"/>
          <a:cs typeface="+mn-cs"/>
        </a:defRPr>
      </a:lvl6pPr>
      <a:lvl7pPr marL="2740591" algn="l" defTabSz="912684" rtl="0" eaLnBrk="1" latinLnBrk="0" hangingPunct="1">
        <a:defRPr sz="1867" kern="1200">
          <a:solidFill>
            <a:schemeClr val="tx1"/>
          </a:solidFill>
          <a:latin typeface="+mn-lt"/>
          <a:ea typeface="+mn-ea"/>
          <a:cs typeface="+mn-cs"/>
        </a:defRPr>
      </a:lvl7pPr>
      <a:lvl8pPr marL="3196933" algn="l" defTabSz="912684" rtl="0" eaLnBrk="1" latinLnBrk="0" hangingPunct="1">
        <a:defRPr sz="1867" kern="1200">
          <a:solidFill>
            <a:schemeClr val="tx1"/>
          </a:solidFill>
          <a:latin typeface="+mn-lt"/>
          <a:ea typeface="+mn-ea"/>
          <a:cs typeface="+mn-cs"/>
        </a:defRPr>
      </a:lvl8pPr>
      <a:lvl9pPr marL="3654122" algn="l" defTabSz="912684"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86081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hf hdr="0" ftr="0" dt="0"/>
  <p:txStyles>
    <p:titleStyle>
      <a:lvl1pPr algn="l" defTabSz="9126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266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919" indent="-228589" algn="l" defTabSz="91266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097" indent="-228589" algn="l" defTabSz="91266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427"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5603"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1935"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112"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5442"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1774" indent="-228589" algn="l" defTabSz="912661"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2661" rtl="0" eaLnBrk="1" latinLnBrk="0" hangingPunct="1">
        <a:defRPr sz="1867" kern="1200">
          <a:solidFill>
            <a:schemeClr val="tx1"/>
          </a:solidFill>
          <a:latin typeface="+mn-lt"/>
          <a:ea typeface="+mn-ea"/>
          <a:cs typeface="+mn-cs"/>
        </a:defRPr>
      </a:lvl1pPr>
      <a:lvl2pPr marL="456331" algn="l" defTabSz="912661" rtl="0" eaLnBrk="1" latinLnBrk="0" hangingPunct="1">
        <a:defRPr sz="1867" kern="1200">
          <a:solidFill>
            <a:schemeClr val="tx1"/>
          </a:solidFill>
          <a:latin typeface="+mn-lt"/>
          <a:ea typeface="+mn-ea"/>
          <a:cs typeface="+mn-cs"/>
        </a:defRPr>
      </a:lvl2pPr>
      <a:lvl3pPr marL="913508" algn="l" defTabSz="912661" rtl="0" eaLnBrk="1" latinLnBrk="0" hangingPunct="1">
        <a:defRPr sz="1867" kern="1200">
          <a:solidFill>
            <a:schemeClr val="tx1"/>
          </a:solidFill>
          <a:latin typeface="+mn-lt"/>
          <a:ea typeface="+mn-ea"/>
          <a:cs typeface="+mn-cs"/>
        </a:defRPr>
      </a:lvl3pPr>
      <a:lvl4pPr marL="1369838" algn="l" defTabSz="912661" rtl="0" eaLnBrk="1" latinLnBrk="0" hangingPunct="1">
        <a:defRPr sz="1867" kern="1200">
          <a:solidFill>
            <a:schemeClr val="tx1"/>
          </a:solidFill>
          <a:latin typeface="+mn-lt"/>
          <a:ea typeface="+mn-ea"/>
          <a:cs typeface="+mn-cs"/>
        </a:defRPr>
      </a:lvl4pPr>
      <a:lvl5pPr marL="1827016" algn="l" defTabSz="912661" rtl="0" eaLnBrk="1" latinLnBrk="0" hangingPunct="1">
        <a:defRPr sz="1867" kern="1200">
          <a:solidFill>
            <a:schemeClr val="tx1"/>
          </a:solidFill>
          <a:latin typeface="+mn-lt"/>
          <a:ea typeface="+mn-ea"/>
          <a:cs typeface="+mn-cs"/>
        </a:defRPr>
      </a:lvl5pPr>
      <a:lvl6pPr marL="2283346" algn="l" defTabSz="912661" rtl="0" eaLnBrk="1" latinLnBrk="0" hangingPunct="1">
        <a:defRPr sz="1867" kern="1200">
          <a:solidFill>
            <a:schemeClr val="tx1"/>
          </a:solidFill>
          <a:latin typeface="+mn-lt"/>
          <a:ea typeface="+mn-ea"/>
          <a:cs typeface="+mn-cs"/>
        </a:defRPr>
      </a:lvl6pPr>
      <a:lvl7pPr marL="2740522" algn="l" defTabSz="912661" rtl="0" eaLnBrk="1" latinLnBrk="0" hangingPunct="1">
        <a:defRPr sz="1867" kern="1200">
          <a:solidFill>
            <a:schemeClr val="tx1"/>
          </a:solidFill>
          <a:latin typeface="+mn-lt"/>
          <a:ea typeface="+mn-ea"/>
          <a:cs typeface="+mn-cs"/>
        </a:defRPr>
      </a:lvl7pPr>
      <a:lvl8pPr marL="3196853" algn="l" defTabSz="912661" rtl="0" eaLnBrk="1" latinLnBrk="0" hangingPunct="1">
        <a:defRPr sz="1867" kern="1200">
          <a:solidFill>
            <a:schemeClr val="tx1"/>
          </a:solidFill>
          <a:latin typeface="+mn-lt"/>
          <a:ea typeface="+mn-ea"/>
          <a:cs typeface="+mn-cs"/>
        </a:defRPr>
      </a:lvl8pPr>
      <a:lvl9pPr marL="3654031" algn="l" defTabSz="912661"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41.sv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5.sv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61.png"/><Relationship Id="rId11" Type="http://schemas.openxmlformats.org/officeDocument/2006/relationships/image" Target="../media/image54.png"/><Relationship Id="rId5" Type="http://schemas.openxmlformats.org/officeDocument/2006/relationships/image" Target="../media/image51.svg"/><Relationship Id="rId10" Type="http://schemas.openxmlformats.org/officeDocument/2006/relationships/image" Target="../media/image63.png"/><Relationship Id="rId4" Type="http://schemas.openxmlformats.org/officeDocument/2006/relationships/image" Target="../media/image50.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72.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71.sv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4.jpe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7.jpeg"/><Relationship Id="rId7"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71.sv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84.sv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themeOverride" Target="../theme/themeOverride1.xml"/><Relationship Id="rId5" Type="http://schemas.openxmlformats.org/officeDocument/2006/relationships/image" Target="../media/image85.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379280" y="1940179"/>
            <a:ext cx="11433440" cy="1754326"/>
          </a:xfrm>
          <a:prstGeom prst="rect">
            <a:avLst/>
          </a:prstGeom>
          <a:noFill/>
        </p:spPr>
        <p:txBody>
          <a:bodyPr wrap="square" rtlCol="0">
            <a:spAutoFit/>
          </a:bodyPr>
          <a:lstStyle/>
          <a:p>
            <a:pPr defTabSz="1217446"/>
            <a:r>
              <a:rPr lang="en-US" altLang="zh-CN" sz="3600" b="1" i="1" spc="533" dirty="0">
                <a:solidFill>
                  <a:srgbClr val="293247"/>
                </a:solidFill>
                <a:effectLst>
                  <a:outerShdw blurRad="38100" dist="38100" dir="2700000" algn="tl">
                    <a:srgbClr val="000000">
                      <a:alpha val="43137"/>
                    </a:srgbClr>
                  </a:outerShdw>
                </a:effectLst>
                <a:latin typeface="微软雅黑"/>
                <a:ea typeface="微软雅黑"/>
                <a:cs typeface="+mn-ea"/>
                <a:sym typeface="+mn-lt"/>
              </a:rPr>
              <a:t>Prejudice or Foolishness: </a:t>
            </a:r>
          </a:p>
          <a:p>
            <a:pPr defTabSz="1217446"/>
            <a:r>
              <a:rPr lang="en-US" altLang="zh-CN" sz="3600" b="1" i="1" spc="533" dirty="0">
                <a:solidFill>
                  <a:srgbClr val="293247"/>
                </a:solidFill>
                <a:effectLst>
                  <a:outerShdw blurRad="38100" dist="38100" dir="2700000" algn="tl">
                    <a:srgbClr val="000000">
                      <a:alpha val="43137"/>
                    </a:srgbClr>
                  </a:outerShdw>
                </a:effectLst>
                <a:latin typeface="微软雅黑"/>
                <a:ea typeface="微软雅黑"/>
                <a:cs typeface="+mn-ea"/>
                <a:sym typeface="+mn-lt"/>
              </a:rPr>
              <a:t>A Statistical Theory of Social Discrimination in Learning Machines</a:t>
            </a:r>
          </a:p>
        </p:txBody>
      </p:sp>
      <mc:AlternateContent xmlns:mc="http://schemas.openxmlformats.org/markup-compatibility/2006" xmlns:a14="http://schemas.microsoft.com/office/drawing/2010/main">
        <mc:Choice Requires="a14">
          <p:sp>
            <p:nvSpPr>
              <p:cNvPr id="21" name="文本框 20"/>
              <p:cNvSpPr txBox="1"/>
              <p:nvPr/>
            </p:nvSpPr>
            <p:spPr>
              <a:xfrm>
                <a:off x="450717" y="3694505"/>
                <a:ext cx="11290566" cy="1217000"/>
              </a:xfrm>
              <a:prstGeom prst="rect">
                <a:avLst/>
              </a:prstGeom>
              <a:noFill/>
            </p:spPr>
            <p:txBody>
              <a:bodyPr wrap="square" rtlCol="0">
                <a:spAutoFit/>
              </a:bodyPr>
              <a:lstStyle/>
              <a:p>
                <a:pPr algn="r" defTabSz="1217446"/>
                <a14:m>
                  <m:oMath xmlns:m="http://schemas.openxmlformats.org/officeDocument/2006/math">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𝒀𝒊𝒓𝒂𝒏</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𝑳𝒊</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𝒖</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𝑲𝒆</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𝒀𝒂𝒏</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𝒈</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𝒁𝒆𝒉𝒂𝒏</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𝑸</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𝟐</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𝑿𝒊𝒂𝒐</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𝑳𝒊</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𝒖</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𝒀𝒂𝒏𝒈</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𝒀</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𝒖</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oMath>
                </a14:m>
                <a:r>
                  <a:rPr lang="en-US" altLang="zh-CN" sz="2400" b="1" spc="533" dirty="0">
                    <a:solidFill>
                      <a:srgbClr val="FFC000"/>
                    </a:solidFill>
                    <a:effectLst>
                      <a:outerShdw blurRad="38100" dist="38100" dir="2700000" algn="tl">
                        <a:srgbClr val="000000">
                          <a:alpha val="43137"/>
                        </a:srgbClr>
                      </a:outerShdw>
                    </a:effectLst>
                    <a:latin typeface="微软雅黑"/>
                    <a:ea typeface="微软雅黑"/>
                    <a:cs typeface="+mn-ea"/>
                    <a:sym typeface="+mn-lt"/>
                  </a:rPr>
                  <a:t> </a:t>
                </a:r>
              </a:p>
              <a:p>
                <a:pPr algn="r" defTabSz="1217446"/>
                <a:r>
                  <a:rPr lang="en-US" altLang="zh-CN" sz="2400" b="1" spc="533" dirty="0">
                    <a:solidFill>
                      <a:srgbClr val="FFC000"/>
                    </a:solidFill>
                    <a:effectLst>
                      <a:outerShdw blurRad="38100" dist="38100" dir="2700000" algn="tl">
                        <a:srgbClr val="000000">
                          <a:alpha val="43137"/>
                        </a:srgbClr>
                      </a:outerShdw>
                    </a:effectLst>
                    <a:latin typeface="微软雅黑"/>
                    <a:ea typeface="微软雅黑"/>
                    <a:cs typeface="+mn-ea"/>
                    <a:sym typeface="+mn-lt"/>
                  </a:rPr>
                  <a:t>(* indicates equal contribution)</a:t>
                </a:r>
              </a:p>
              <a:p>
                <a:pPr algn="r" defTabSz="1217446"/>
                <a:r>
                  <a:rPr lang="en-US" altLang="zh-CN" sz="2400" b="1" spc="533" dirty="0">
                    <a:solidFill>
                      <a:srgbClr val="FFC000"/>
                    </a:solidFill>
                    <a:effectLst>
                      <a:outerShdw blurRad="38100" dist="38100" dir="2700000" algn="tl">
                        <a:srgbClr val="000000">
                          <a:alpha val="43137"/>
                        </a:srgbClr>
                      </a:outerShdw>
                    </a:effectLst>
                    <a:ea typeface="微软雅黑"/>
                    <a:cs typeface="+mn-ea"/>
                    <a:sym typeface="+mn-lt"/>
                  </a:rPr>
                  <a:t> </a:t>
                </a:r>
                <a14:m>
                  <m:oMath xmlns:m="http://schemas.openxmlformats.org/officeDocument/2006/math">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𝑻𝒔𝒊𝒏𝒈𝒉𝒖𝒂</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𝑼𝒏𝒊𝒗𝒆𝒓𝒔𝒊𝒕</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𝒚</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p>
                    </m:s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𝑾𝒖𝒉𝒂𝒏</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 </m:t>
                    </m:r>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𝑼𝒏𝒊𝒗𝒆𝒓𝒔𝒊𝒕</m:t>
                    </m:r>
                    <m:sSup>
                      <m:sSupPr>
                        <m:ctrlP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𝒚</m:t>
                        </m:r>
                      </m:e>
                      <m:sup>
                        <m:r>
                          <a:rPr lang="en-US" altLang="zh-CN" sz="2400" b="1" i="1" spc="533" smtClean="0">
                            <a:solidFill>
                              <a:srgbClr val="FFC000"/>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𝟐</m:t>
                        </m:r>
                      </m:sup>
                    </m:sSup>
                  </m:oMath>
                </a14:m>
                <a:endParaRPr lang="en-US" altLang="zh-CN" sz="2400" b="1" spc="533" dirty="0">
                  <a:solidFill>
                    <a:srgbClr val="FFC000"/>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450717" y="3694505"/>
                <a:ext cx="11290566" cy="1217000"/>
              </a:xfrm>
              <a:prstGeom prst="rect">
                <a:avLst/>
              </a:prstGeom>
              <a:blipFill>
                <a:blip r:embed="rId5"/>
                <a:stretch>
                  <a:fillRect l="-162" r="-1134" b="-9500"/>
                </a:stretch>
              </a:blipFill>
            </p:spPr>
            <p:txBody>
              <a:bodyPr/>
              <a:lstStyle/>
              <a:p>
                <a:r>
                  <a:rPr lang="zh-CN" altLang="en-US">
                    <a:noFill/>
                  </a:rPr>
                  <a:t> </a:t>
                </a:r>
              </a:p>
            </p:txBody>
          </p:sp>
        </mc:Fallback>
      </mc:AlternateContent>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3191"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Preliminaries</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6" name="文本框 15">
            <a:extLst>
              <a:ext uri="{FF2B5EF4-FFF2-40B4-BE49-F238E27FC236}">
                <a16:creationId xmlns:a16="http://schemas.microsoft.com/office/drawing/2014/main" id="{AC9A6596-51B8-4A36-8345-D5EC4B476511}"/>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10</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0" name="组合 9">
            <a:extLst>
              <a:ext uri="{FF2B5EF4-FFF2-40B4-BE49-F238E27FC236}">
                <a16:creationId xmlns:a16="http://schemas.microsoft.com/office/drawing/2014/main" id="{7780F297-9FE3-4500-ADFE-A41B3BEB7876}"/>
              </a:ext>
            </a:extLst>
          </p:cNvPr>
          <p:cNvGrpSpPr/>
          <p:nvPr/>
        </p:nvGrpSpPr>
        <p:grpSpPr>
          <a:xfrm>
            <a:off x="3421339" y="1043434"/>
            <a:ext cx="4306638" cy="5424041"/>
            <a:chOff x="3421339" y="1043434"/>
            <a:chExt cx="4306638" cy="5424041"/>
          </a:xfrm>
        </p:grpSpPr>
        <mc:AlternateContent xmlns:mc="http://schemas.openxmlformats.org/markup-compatibility/2006" xmlns:a14="http://schemas.microsoft.com/office/drawing/2010/main">
          <mc:Choice Requires="a14">
            <p:sp>
              <p:nvSpPr>
                <p:cNvPr id="33" name="Rectangle 40">
                  <a:extLst>
                    <a:ext uri="{FF2B5EF4-FFF2-40B4-BE49-F238E27FC236}">
                      <a16:creationId xmlns:a16="http://schemas.microsoft.com/office/drawing/2014/main" id="{370AB83F-3D51-4C0A-865D-981818D8FEB5}"/>
                    </a:ext>
                  </a:extLst>
                </p:cNvPr>
                <p:cNvSpPr/>
                <p:nvPr/>
              </p:nvSpPr>
              <p:spPr>
                <a:xfrm>
                  <a:off x="3483265" y="1043434"/>
                  <a:ext cx="4244712" cy="464166"/>
                </a:xfrm>
                <a:prstGeom prst="rect">
                  <a:avLst/>
                </a:prstGeom>
              </p:spPr>
              <p:txBody>
                <a:bodyPr wrap="square" lIns="91440" tIns="45720" rIns="91440" bIns="45720">
                  <a:spAutoFit/>
                </a:bodyPr>
                <a:lstStyle/>
                <a:p>
                  <a:pPr defTabSz="913508">
                    <a:lnSpc>
                      <a:spcPct val="120000"/>
                    </a:lnSpc>
                  </a:pPr>
                  <a:r>
                    <a:rPr lang="en-US" altLang="zh-CN" sz="2200" b="1" dirty="0">
                      <a:solidFill>
                        <a:srgbClr val="293247"/>
                      </a:solidFill>
                      <a:effectLst>
                        <a:outerShdw blurRad="38100" dist="38100" dir="2700000" algn="tl">
                          <a:srgbClr val="000000">
                            <a:alpha val="43137"/>
                          </a:srgbClr>
                        </a:outerShdw>
                      </a:effectLst>
                      <a:latin typeface="微软雅黑"/>
                      <a:ea typeface="微软雅黑"/>
                      <a:cs typeface="+mn-ea"/>
                      <a:sym typeface="+mn-lt"/>
                    </a:rPr>
                    <a:t>Discriminatory Direction </a:t>
                  </a:r>
                  <a14:m>
                    <m:oMath xmlns:m="http://schemas.openxmlformats.org/officeDocument/2006/math">
                      <m: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oMath>
                  </a14:m>
                  <a:endParaRPr lang="en-US" altLang="zh-CN" sz="2200"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3" name="Rectangle 40">
                  <a:extLst>
                    <a:ext uri="{FF2B5EF4-FFF2-40B4-BE49-F238E27FC236}">
                      <a16:creationId xmlns:a16="http://schemas.microsoft.com/office/drawing/2014/main" id="{370AB83F-3D51-4C0A-865D-981818D8FEB5}"/>
                    </a:ext>
                  </a:extLst>
                </p:cNvPr>
                <p:cNvSpPr>
                  <a:spLocks noRot="1" noChangeAspect="1" noMove="1" noResize="1" noEditPoints="1" noAdjustHandles="1" noChangeArrowheads="1" noChangeShapeType="1" noTextEdit="1"/>
                </p:cNvSpPr>
                <p:nvPr/>
              </p:nvSpPr>
              <p:spPr>
                <a:xfrm>
                  <a:off x="3483265" y="1043434"/>
                  <a:ext cx="4244712" cy="464166"/>
                </a:xfrm>
                <a:prstGeom prst="rect">
                  <a:avLst/>
                </a:prstGeom>
                <a:blipFill>
                  <a:blip r:embed="rId3"/>
                  <a:stretch>
                    <a:fillRect l="-1865" t="-1316" b="-34211"/>
                  </a:stretch>
                </a:blipFill>
              </p:spPr>
              <p:txBody>
                <a:bodyPr/>
                <a:lstStyle/>
                <a:p>
                  <a:r>
                    <a:rPr lang="zh-CN" altLang="en-US">
                      <a:noFill/>
                    </a:rPr>
                    <a:t> </a:t>
                  </a:r>
                </a:p>
              </p:txBody>
            </p:sp>
          </mc:Fallback>
        </mc:AlternateContent>
        <p:pic>
          <p:nvPicPr>
            <p:cNvPr id="34" name="图片 33">
              <a:extLst>
                <a:ext uri="{FF2B5EF4-FFF2-40B4-BE49-F238E27FC236}">
                  <a16:creationId xmlns:a16="http://schemas.microsoft.com/office/drawing/2014/main" id="{23600FA9-FE9D-4875-A9DF-0E5519C4F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294" y="3053062"/>
              <a:ext cx="3386803" cy="3414413"/>
            </a:xfrm>
            <a:prstGeom prst="rect">
              <a:avLst/>
            </a:prstGeom>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B2986E6-926A-4B46-A769-02A7AA90A686}"/>
                    </a:ext>
                  </a:extLst>
                </p:cNvPr>
                <p:cNvSpPr txBox="1"/>
                <p:nvPr/>
              </p:nvSpPr>
              <p:spPr>
                <a:xfrm>
                  <a:off x="3421339" y="1563081"/>
                  <a:ext cx="4244712" cy="1402307"/>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oMath>
                  </a14:m>
                  <a:r>
                    <a:rPr lang="en-US" sz="1400" dirty="0">
                      <a:solidFill>
                        <a:srgbClr val="767171">
                          <a:lumMod val="95000"/>
                          <a:lumOff val="5000"/>
                        </a:srgbClr>
                      </a:solidFill>
                      <a:cs typeface="+mn-ea"/>
                      <a:sym typeface="+mn-lt"/>
                    </a:rPr>
                    <a:t> is determined by the System/Observer, which might be hidden in the data or provided by curious researchers;</a:t>
                  </a:r>
                </a:p>
                <a:p>
                  <a:pPr marL="285750" indent="-285750" defTabSz="1217476">
                    <a:buFont typeface="Arial" panose="020B0604020202020204" pitchFamily="34" charset="0"/>
                    <a:buChar char="•"/>
                  </a:pPr>
                  <a14:m>
                    <m:oMath xmlns:m="http://schemas.openxmlformats.org/officeDocument/2006/math">
                      <m:r>
                        <a:rPr lang="en-US" altLang="zh-CN"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oMath>
                  </a14:m>
                  <a:r>
                    <a:rPr lang="en-US" sz="1400" dirty="0">
                      <a:solidFill>
                        <a:srgbClr val="767171">
                          <a:lumMod val="95000"/>
                          <a:lumOff val="5000"/>
                        </a:srgbClr>
                      </a:solidFill>
                      <a:latin typeface="微软雅黑"/>
                      <a:ea typeface="微软雅黑"/>
                      <a:cs typeface="+mn-ea"/>
                      <a:sym typeface="+mn-lt"/>
                    </a:rPr>
                    <a:t> has the same dimensionality as </a:t>
                  </a:r>
                  <a14:m>
                    <m:oMath xmlns:m="http://schemas.openxmlformats.org/officeDocument/2006/math">
                      <m:sSub>
                        <m:sSubPr>
                          <m:ctrlPr>
                            <a:rPr lang="en-US" altLang="zh-CN" sz="1400" b="0" i="1" smtClean="0">
                              <a:solidFill>
                                <a:srgbClr val="767171">
                                  <a:lumMod val="95000"/>
                                  <a:lumOff val="5000"/>
                                </a:srgbClr>
                              </a:solidFill>
                              <a:latin typeface="Cambria Math" panose="02040503050406030204" pitchFamily="18" charset="0"/>
                              <a:cs typeface="+mn-ea"/>
                              <a:sym typeface="+mn-lt"/>
                            </a:rPr>
                          </m:ctrlPr>
                        </m:sSubPr>
                        <m:e>
                          <m:r>
                            <a:rPr lang="en-US" altLang="zh-CN" sz="1400" b="0" i="1" smtClean="0">
                              <a:solidFill>
                                <a:srgbClr val="767171">
                                  <a:lumMod val="95000"/>
                                  <a:lumOff val="5000"/>
                                </a:srgbClr>
                              </a:solidFill>
                              <a:latin typeface="Cambria Math" panose="02040503050406030204" pitchFamily="18" charset="0"/>
                              <a:cs typeface="+mn-ea"/>
                              <a:sym typeface="+mn-lt"/>
                            </a:rPr>
                            <m:t>𝑝</m:t>
                          </m:r>
                        </m:e>
                        <m:sub>
                          <m:r>
                            <a:rPr lang="en-US" altLang="zh-CN" sz="1400" b="0" i="1" smtClean="0">
                              <a:solidFill>
                                <a:srgbClr val="767171">
                                  <a:lumMod val="95000"/>
                                  <a:lumOff val="5000"/>
                                </a:srgbClr>
                              </a:solidFill>
                              <a:latin typeface="Cambria Math" panose="02040503050406030204" pitchFamily="18" charset="0"/>
                              <a:cs typeface="+mn-ea"/>
                              <a:sym typeface="+mn-lt"/>
                            </a:rPr>
                            <m:t>𝑖𝑗</m:t>
                          </m:r>
                        </m:sub>
                      </m:sSub>
                    </m:oMath>
                  </a14:m>
                  <a:r>
                    <a:rPr lang="en-US" sz="1400" dirty="0">
                      <a:solidFill>
                        <a:srgbClr val="767171">
                          <a:lumMod val="95000"/>
                          <a:lumOff val="5000"/>
                        </a:srgbClr>
                      </a:solidFill>
                      <a:latin typeface="微软雅黑"/>
                      <a:ea typeface="微软雅黑"/>
                      <a:cs typeface="+mn-ea"/>
                      <a:sym typeface="+mn-lt"/>
                    </a:rPr>
                    <a:t>, and each dimension corresponds to one attribute category.</a:t>
                  </a:r>
                </a:p>
              </p:txBody>
            </p:sp>
          </mc:Choice>
          <mc:Fallback xmlns="">
            <p:sp>
              <p:nvSpPr>
                <p:cNvPr id="35" name="文本框 34">
                  <a:extLst>
                    <a:ext uri="{FF2B5EF4-FFF2-40B4-BE49-F238E27FC236}">
                      <a16:creationId xmlns:a16="http://schemas.microsoft.com/office/drawing/2014/main" id="{9B2986E6-926A-4B46-A769-02A7AA90A686}"/>
                    </a:ext>
                  </a:extLst>
                </p:cNvPr>
                <p:cNvSpPr txBox="1">
                  <a:spLocks noRot="1" noChangeAspect="1" noMove="1" noResize="1" noEditPoints="1" noAdjustHandles="1" noChangeArrowheads="1" noChangeShapeType="1" noTextEdit="1"/>
                </p:cNvSpPr>
                <p:nvPr/>
              </p:nvSpPr>
              <p:spPr>
                <a:xfrm>
                  <a:off x="3421339" y="1563081"/>
                  <a:ext cx="4244712" cy="1402307"/>
                </a:xfrm>
                <a:prstGeom prst="rect">
                  <a:avLst/>
                </a:prstGeom>
                <a:blipFill>
                  <a:blip r:embed="rId5"/>
                  <a:stretch>
                    <a:fillRect l="-287" t="-435" b="-3913"/>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5AFFC6AE-014F-409B-A5F7-18B4F53D4E24}"/>
              </a:ext>
            </a:extLst>
          </p:cNvPr>
          <p:cNvGrpSpPr/>
          <p:nvPr/>
        </p:nvGrpSpPr>
        <p:grpSpPr>
          <a:xfrm>
            <a:off x="7376042" y="1037994"/>
            <a:ext cx="4815958" cy="5390744"/>
            <a:chOff x="7376042" y="1037994"/>
            <a:chExt cx="4815958" cy="5390744"/>
          </a:xfrm>
        </p:grpSpPr>
        <mc:AlternateContent xmlns:mc="http://schemas.openxmlformats.org/markup-compatibility/2006" xmlns:a14="http://schemas.microsoft.com/office/drawing/2010/main">
          <mc:Choice Requires="a14">
            <p:sp>
              <p:nvSpPr>
                <p:cNvPr id="36" name="Rectangle 40">
                  <a:extLst>
                    <a:ext uri="{FF2B5EF4-FFF2-40B4-BE49-F238E27FC236}">
                      <a16:creationId xmlns:a16="http://schemas.microsoft.com/office/drawing/2014/main" id="{E3621AE9-9077-47F3-9185-B3C6D0AFC222}"/>
                    </a:ext>
                  </a:extLst>
                </p:cNvPr>
                <p:cNvSpPr/>
                <p:nvPr/>
              </p:nvSpPr>
              <p:spPr>
                <a:xfrm>
                  <a:off x="7376042" y="1037994"/>
                  <a:ext cx="4815958" cy="464166"/>
                </a:xfrm>
                <a:prstGeom prst="rect">
                  <a:avLst/>
                </a:prstGeom>
              </p:spPr>
              <p:txBody>
                <a:bodyPr wrap="square" lIns="91440" tIns="45720" rIns="91440" bIns="45720">
                  <a:spAutoFit/>
                </a:bodyPr>
                <a:lstStyle/>
                <a:p>
                  <a:pPr defTabSz="913508">
                    <a:lnSpc>
                      <a:spcPct val="120000"/>
                    </a:lnSpc>
                  </a:pPr>
                  <a:r>
                    <a:rPr lang="en-US" altLang="zh-CN" sz="2200" b="1" dirty="0">
                      <a:solidFill>
                        <a:srgbClr val="BA8D2D"/>
                      </a:solidFill>
                      <a:effectLst>
                        <a:outerShdw blurRad="38100" dist="38100" dir="2700000" algn="tl">
                          <a:srgbClr val="000000">
                            <a:alpha val="43137"/>
                          </a:srgbClr>
                        </a:outerShdw>
                      </a:effectLst>
                      <a:cs typeface="+mn-ea"/>
                      <a:sym typeface="+mn-lt"/>
                    </a:rPr>
                    <a:t>Discrimination Level Criterion </a:t>
                  </a:r>
                  <a14:m>
                    <m:oMath xmlns:m="http://schemas.openxmlformats.org/officeDocument/2006/math">
                      <m:sSub>
                        <m:sSubPr>
                          <m:ctrlPr>
                            <a:rPr lang="en-US" altLang="zh-CN" sz="2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2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𝑱</m:t>
                          </m:r>
                        </m:e>
                        <m:sub>
                          <m:r>
                            <a:rPr lang="en-US" altLang="zh-CN" sz="2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sub>
                      </m:sSub>
                    </m:oMath>
                  </a14:m>
                  <a:endParaRPr lang="en-US" altLang="zh-CN" sz="22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6" name="Rectangle 40">
                  <a:extLst>
                    <a:ext uri="{FF2B5EF4-FFF2-40B4-BE49-F238E27FC236}">
                      <a16:creationId xmlns:a16="http://schemas.microsoft.com/office/drawing/2014/main" id="{E3621AE9-9077-47F3-9185-B3C6D0AFC222}"/>
                    </a:ext>
                  </a:extLst>
                </p:cNvPr>
                <p:cNvSpPr>
                  <a:spLocks noRot="1" noChangeAspect="1" noMove="1" noResize="1" noEditPoints="1" noAdjustHandles="1" noChangeArrowheads="1" noChangeShapeType="1" noTextEdit="1"/>
                </p:cNvSpPr>
                <p:nvPr/>
              </p:nvSpPr>
              <p:spPr>
                <a:xfrm>
                  <a:off x="7376042" y="1037994"/>
                  <a:ext cx="4815958" cy="464166"/>
                </a:xfrm>
                <a:prstGeom prst="rect">
                  <a:avLst/>
                </a:prstGeom>
                <a:blipFill>
                  <a:blip r:embed="rId6"/>
                  <a:stretch>
                    <a:fillRect l="-1772" t="-1316" b="-34211"/>
                  </a:stretch>
                </a:blipFill>
              </p:spPr>
              <p:txBody>
                <a:bodyPr/>
                <a:lstStyle/>
                <a:p>
                  <a:r>
                    <a:rPr lang="zh-CN" altLang="en-US">
                      <a:noFill/>
                    </a:rPr>
                    <a:t> </a:t>
                  </a:r>
                </a:p>
              </p:txBody>
            </p:sp>
          </mc:Fallback>
        </mc:AlternateContent>
        <p:pic>
          <p:nvPicPr>
            <p:cNvPr id="37" name="图片 36">
              <a:extLst>
                <a:ext uri="{FF2B5EF4-FFF2-40B4-BE49-F238E27FC236}">
                  <a16:creationId xmlns:a16="http://schemas.microsoft.com/office/drawing/2014/main" id="{E7470644-63F0-4406-A37C-36C10FEE1A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182" y="3053063"/>
              <a:ext cx="3375675" cy="3375675"/>
            </a:xfrm>
            <a:prstGeom prst="rect">
              <a:avLst/>
            </a:prstGeom>
          </p:spPr>
        </p:pic>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2875B91-B48D-4BD4-926C-A387DF809033}"/>
                    </a:ext>
                  </a:extLst>
                </p:cNvPr>
                <p:cNvSpPr txBox="1"/>
                <p:nvPr/>
              </p:nvSpPr>
              <p:spPr>
                <a:xfrm>
                  <a:off x="7646840" y="1654453"/>
                  <a:ext cx="4274357" cy="1219565"/>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sSub>
                        <m:sSubPr>
                          <m:ctrlP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𝑱</m:t>
                          </m:r>
                        </m:e>
                        <m:sub>
                          <m: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sub>
                      </m:sSub>
                    </m:oMath>
                  </a14:m>
                  <a:r>
                    <a:rPr lang="en-US" sz="1400" b="1" dirty="0">
                      <a:solidFill>
                        <a:srgbClr val="BA8D2D"/>
                      </a:solidFill>
                      <a:effectLst>
                        <a:outerShdw blurRad="38100" dist="38100" dir="2700000" algn="tl">
                          <a:srgbClr val="000000">
                            <a:alpha val="43137"/>
                          </a:srgbClr>
                        </a:outerShdw>
                      </a:effectLst>
                      <a:cs typeface="+mn-ea"/>
                      <a:sym typeface="+mn-lt"/>
                    </a:rPr>
                    <a:t> </a:t>
                  </a:r>
                  <a:r>
                    <a:rPr lang="en-US" sz="1400" dirty="0">
                      <a:solidFill>
                        <a:srgbClr val="767171">
                          <a:lumMod val="95000"/>
                          <a:lumOff val="5000"/>
                        </a:srgbClr>
                      </a:solidFill>
                      <a:cs typeface="+mn-ea"/>
                      <a:sym typeface="+mn-lt"/>
                    </a:rPr>
                    <a:t>describes the degree of overlap between model prediction and social discrimination;</a:t>
                  </a:r>
                </a:p>
                <a:p>
                  <a:pPr marL="285750" indent="-285750" defTabSz="1217476">
                    <a:buFont typeface="Arial" panose="020B0604020202020204" pitchFamily="34" charset="0"/>
                    <a:buChar char="•"/>
                  </a:pPr>
                  <a14:m>
                    <m:oMath xmlns:m="http://schemas.openxmlformats.org/officeDocument/2006/math">
                      <m:sSub>
                        <m:sSubPr>
                          <m:ctrlP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𝑱</m:t>
                          </m:r>
                        </m:e>
                        <m:sub>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sub>
                      </m:sSub>
                      <m:d>
                        <m:dPr>
                          <m:ctrlP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dPr>
                        <m:e>
                          <m:sSub>
                            <m:sSubPr>
                              <m:ctrlP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Sub>
                        </m:e>
                      </m:d>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1400" b="1" i="0"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𝐦𝐚𝐱</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⁡{&lt;</m:t>
                      </m:r>
                      <m:sSub>
                        <m:sSubPr>
                          <m:ctrlP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Sub>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&gt;,</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𝟎</m:t>
                      </m:r>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oMath>
                  </a14:m>
                  <a:r>
                    <a:rPr lang="en-US" sz="1400" dirty="0">
                      <a:solidFill>
                        <a:srgbClr val="767171">
                          <a:lumMod val="95000"/>
                          <a:lumOff val="5000"/>
                        </a:srgbClr>
                      </a:solidFill>
                      <a:cs typeface="+mn-ea"/>
                      <a:sym typeface="+mn-lt"/>
                    </a:rPr>
                    <a:t>, where </a:t>
                  </a:r>
                  <a14:m>
                    <m:oMath xmlns:m="http://schemas.openxmlformats.org/officeDocument/2006/math">
                      <m:r>
                        <a:rPr lang="en-US" altLang="zh-CN" sz="1400" i="1">
                          <a:solidFill>
                            <a:srgbClr val="767171">
                              <a:lumMod val="95000"/>
                              <a:lumOff val="5000"/>
                            </a:srgbClr>
                          </a:solidFill>
                          <a:latin typeface="Cambria Math" panose="02040503050406030204" pitchFamily="18" charset="0"/>
                          <a:cs typeface="+mn-ea"/>
                          <a:sym typeface="+mn-lt"/>
                        </a:rPr>
                        <m:t>&lt;</m:t>
                      </m:r>
                      <m:sSub>
                        <m:sSubPr>
                          <m:ctrlPr>
                            <a:rPr lang="en-US" altLang="zh-CN" sz="1400" i="1">
                              <a:solidFill>
                                <a:srgbClr val="767171">
                                  <a:lumMod val="95000"/>
                                  <a:lumOff val="5000"/>
                                </a:srgbClr>
                              </a:solidFill>
                              <a:latin typeface="Cambria Math" panose="02040503050406030204" pitchFamily="18" charset="0"/>
                              <a:cs typeface="+mn-ea"/>
                              <a:sym typeface="+mn-lt"/>
                            </a:rPr>
                          </m:ctrlPr>
                        </m:sSubPr>
                        <m:e>
                          <m:r>
                            <a:rPr lang="en-US" altLang="zh-CN" sz="1400" i="1">
                              <a:solidFill>
                                <a:srgbClr val="767171">
                                  <a:lumMod val="95000"/>
                                  <a:lumOff val="5000"/>
                                </a:srgbClr>
                              </a:solidFill>
                              <a:latin typeface="Cambria Math" panose="02040503050406030204" pitchFamily="18" charset="0"/>
                              <a:cs typeface="+mn-ea"/>
                              <a:sym typeface="+mn-lt"/>
                            </a:rPr>
                            <m:t>𝑝</m:t>
                          </m:r>
                        </m:e>
                        <m:sub>
                          <m:r>
                            <a:rPr lang="en-US" altLang="zh-CN" sz="1400" i="1">
                              <a:solidFill>
                                <a:srgbClr val="767171">
                                  <a:lumMod val="95000"/>
                                  <a:lumOff val="5000"/>
                                </a:srgbClr>
                              </a:solidFill>
                              <a:latin typeface="Cambria Math" panose="02040503050406030204" pitchFamily="18" charset="0"/>
                              <a:cs typeface="+mn-ea"/>
                              <a:sym typeface="+mn-lt"/>
                            </a:rPr>
                            <m:t>𝑖𝑗</m:t>
                          </m:r>
                        </m:sub>
                      </m:sSub>
                      <m:r>
                        <a:rPr lang="en-US" altLang="zh-CN" sz="1400" i="1">
                          <a:solidFill>
                            <a:srgbClr val="767171">
                              <a:lumMod val="95000"/>
                              <a:lumOff val="5000"/>
                            </a:srgbClr>
                          </a:solidFill>
                          <a:latin typeface="Cambria Math" panose="02040503050406030204" pitchFamily="18" charset="0"/>
                          <a:cs typeface="+mn-ea"/>
                          <a:sym typeface="+mn-lt"/>
                        </a:rPr>
                        <m:t>,</m:t>
                      </m:r>
                      <m:r>
                        <a:rPr lang="en-US" altLang="zh-CN" sz="1400" i="1">
                          <a:solidFill>
                            <a:srgbClr val="767171">
                              <a:lumMod val="95000"/>
                              <a:lumOff val="5000"/>
                            </a:srgbClr>
                          </a:solidFill>
                          <a:latin typeface="Cambria Math" panose="02040503050406030204" pitchFamily="18" charset="0"/>
                          <a:cs typeface="+mn-ea"/>
                          <a:sym typeface="+mn-lt"/>
                        </a:rPr>
                        <m:t>𝑑</m:t>
                      </m:r>
                      <m:r>
                        <a:rPr lang="en-US" altLang="zh-CN" sz="1400" i="1">
                          <a:solidFill>
                            <a:srgbClr val="767171">
                              <a:lumMod val="95000"/>
                              <a:lumOff val="5000"/>
                            </a:srgbClr>
                          </a:solidFill>
                          <a:latin typeface="Cambria Math" panose="02040503050406030204" pitchFamily="18" charset="0"/>
                          <a:cs typeface="+mn-ea"/>
                          <a:sym typeface="+mn-lt"/>
                        </a:rPr>
                        <m:t>&gt;</m:t>
                      </m:r>
                    </m:oMath>
                  </a14:m>
                  <a:r>
                    <a:rPr lang="en-US" sz="1400" dirty="0">
                      <a:solidFill>
                        <a:srgbClr val="767171">
                          <a:lumMod val="95000"/>
                          <a:lumOff val="5000"/>
                        </a:srgbClr>
                      </a:solidFill>
                      <a:cs typeface="+mn-ea"/>
                      <a:sym typeface="+mn-lt"/>
                    </a:rPr>
                    <a:t> is the inner product of probability distribution prediction </a:t>
                  </a:r>
                  <a14:m>
                    <m:oMath xmlns:m="http://schemas.openxmlformats.org/officeDocument/2006/math">
                      <m:sSub>
                        <m:sSubPr>
                          <m:ctrlPr>
                            <a:rPr lang="en-US" altLang="zh-CN" sz="1400" i="1">
                              <a:solidFill>
                                <a:srgbClr val="767171">
                                  <a:lumMod val="95000"/>
                                  <a:lumOff val="5000"/>
                                </a:srgbClr>
                              </a:solidFill>
                              <a:latin typeface="Cambria Math" panose="02040503050406030204" pitchFamily="18" charset="0"/>
                              <a:cs typeface="+mn-ea"/>
                              <a:sym typeface="+mn-lt"/>
                            </a:rPr>
                          </m:ctrlPr>
                        </m:sSubPr>
                        <m:e>
                          <m:r>
                            <a:rPr lang="en-US" altLang="zh-CN" sz="1400" i="1">
                              <a:solidFill>
                                <a:srgbClr val="767171">
                                  <a:lumMod val="95000"/>
                                  <a:lumOff val="5000"/>
                                </a:srgbClr>
                              </a:solidFill>
                              <a:latin typeface="Cambria Math" panose="02040503050406030204" pitchFamily="18" charset="0"/>
                              <a:cs typeface="+mn-ea"/>
                              <a:sym typeface="+mn-lt"/>
                            </a:rPr>
                            <m:t>𝑝</m:t>
                          </m:r>
                        </m:e>
                        <m:sub>
                          <m:r>
                            <a:rPr lang="en-US" altLang="zh-CN" sz="1400" i="1">
                              <a:solidFill>
                                <a:srgbClr val="767171">
                                  <a:lumMod val="95000"/>
                                  <a:lumOff val="5000"/>
                                </a:srgbClr>
                              </a:solidFill>
                              <a:latin typeface="Cambria Math" panose="02040503050406030204" pitchFamily="18" charset="0"/>
                              <a:cs typeface="+mn-ea"/>
                              <a:sym typeface="+mn-lt"/>
                            </a:rPr>
                            <m:t>𝑖𝑗</m:t>
                          </m:r>
                        </m:sub>
                      </m:sSub>
                    </m:oMath>
                  </a14:m>
                  <a:r>
                    <a:rPr lang="en-US" sz="1400" dirty="0">
                      <a:solidFill>
                        <a:srgbClr val="767171">
                          <a:lumMod val="95000"/>
                          <a:lumOff val="5000"/>
                        </a:srgbClr>
                      </a:solidFill>
                      <a:cs typeface="+mn-ea"/>
                      <a:sym typeface="+mn-lt"/>
                    </a:rPr>
                    <a:t> and discriminatory direction </a:t>
                  </a:r>
                  <a14:m>
                    <m:oMath xmlns:m="http://schemas.openxmlformats.org/officeDocument/2006/math">
                      <m:r>
                        <a:rPr lang="en-US" altLang="zh-CN" sz="1400" b="0" i="1" smtClean="0">
                          <a:solidFill>
                            <a:srgbClr val="767171">
                              <a:lumMod val="95000"/>
                              <a:lumOff val="5000"/>
                            </a:srgbClr>
                          </a:solidFill>
                          <a:latin typeface="Cambria Math" panose="02040503050406030204" pitchFamily="18" charset="0"/>
                          <a:cs typeface="+mn-ea"/>
                          <a:sym typeface="+mn-lt"/>
                        </a:rPr>
                        <m:t>𝑑</m:t>
                      </m:r>
                    </m:oMath>
                  </a14:m>
                  <a:r>
                    <a:rPr lang="en-US" sz="1400" dirty="0">
                      <a:solidFill>
                        <a:srgbClr val="767171">
                          <a:lumMod val="95000"/>
                          <a:lumOff val="5000"/>
                        </a:srgbClr>
                      </a:solidFill>
                      <a:cs typeface="+mn-ea"/>
                      <a:sym typeface="+mn-lt"/>
                    </a:rPr>
                    <a:t>.</a:t>
                  </a:r>
                  <a:endParaRPr lang="en-US" sz="1400" dirty="0">
                    <a:solidFill>
                      <a:srgbClr val="767171">
                        <a:lumMod val="95000"/>
                        <a:lumOff val="5000"/>
                      </a:srgbClr>
                    </a:solidFill>
                    <a:latin typeface="微软雅黑"/>
                    <a:ea typeface="微软雅黑"/>
                    <a:cs typeface="+mn-ea"/>
                    <a:sym typeface="+mn-lt"/>
                  </a:endParaRPr>
                </a:p>
              </p:txBody>
            </p:sp>
          </mc:Choice>
          <mc:Fallback xmlns="">
            <p:sp>
              <p:nvSpPr>
                <p:cNvPr id="38" name="文本框 37">
                  <a:extLst>
                    <a:ext uri="{FF2B5EF4-FFF2-40B4-BE49-F238E27FC236}">
                      <a16:creationId xmlns:a16="http://schemas.microsoft.com/office/drawing/2014/main" id="{12875B91-B48D-4BD4-926C-A387DF809033}"/>
                    </a:ext>
                  </a:extLst>
                </p:cNvPr>
                <p:cNvSpPr txBox="1">
                  <a:spLocks noRot="1" noChangeAspect="1" noMove="1" noResize="1" noEditPoints="1" noAdjustHandles="1" noChangeArrowheads="1" noChangeShapeType="1" noTextEdit="1"/>
                </p:cNvSpPr>
                <p:nvPr/>
              </p:nvSpPr>
              <p:spPr>
                <a:xfrm>
                  <a:off x="7646840" y="1654453"/>
                  <a:ext cx="4274357" cy="1219565"/>
                </a:xfrm>
                <a:prstGeom prst="rect">
                  <a:avLst/>
                </a:prstGeom>
                <a:blipFill>
                  <a:blip r:embed="rId8"/>
                  <a:stretch>
                    <a:fillRect l="-285" t="-500" r="-1425" b="-3500"/>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grpSp>
      <p:pic>
        <p:nvPicPr>
          <p:cNvPr id="6" name="图片 5">
            <a:extLst>
              <a:ext uri="{FF2B5EF4-FFF2-40B4-BE49-F238E27FC236}">
                <a16:creationId xmlns:a16="http://schemas.microsoft.com/office/drawing/2014/main" id="{691D70F9-2575-414A-889A-B66A2BBB2F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0977" y="1159178"/>
            <a:ext cx="2972009" cy="2533863"/>
          </a:xfrm>
          <a:prstGeom prst="rect">
            <a:avLst/>
          </a:prstGeom>
        </p:spPr>
      </p:pic>
      <mc:AlternateContent xmlns:mc="http://schemas.openxmlformats.org/markup-compatibility/2006" xmlns:a14="http://schemas.microsoft.com/office/drawing/2010/main">
        <mc:Choice Requires="a14">
          <p:sp>
            <p:nvSpPr>
              <p:cNvPr id="17" name="Rectangle 40">
                <a:extLst>
                  <a:ext uri="{FF2B5EF4-FFF2-40B4-BE49-F238E27FC236}">
                    <a16:creationId xmlns:a16="http://schemas.microsoft.com/office/drawing/2014/main" id="{4AEFE860-3220-4D01-A2D5-9A39AE1A206B}"/>
                  </a:ext>
                </a:extLst>
              </p:cNvPr>
              <p:cNvSpPr/>
              <p:nvPr/>
            </p:nvSpPr>
            <p:spPr>
              <a:xfrm>
                <a:off x="314116" y="3663121"/>
                <a:ext cx="2972009" cy="564065"/>
              </a:xfrm>
              <a:prstGeom prst="rect">
                <a:avLst/>
              </a:prstGeom>
            </p:spPr>
            <p:txBody>
              <a:bodyPr wrap="square" lIns="91440" tIns="45720" rIns="91440" bIns="45720">
                <a:spAutoFit/>
              </a:bodyPr>
              <a:lstStyle/>
              <a:p>
                <a:pPr defTabSz="913508">
                  <a:lnSpc>
                    <a:spcPct val="120000"/>
                  </a:lnSpc>
                </a:pPr>
                <a:r>
                  <a:rPr lang="en-US" altLang="zh-CN" sz="2200" b="1" dirty="0">
                    <a:solidFill>
                      <a:srgbClr val="293247"/>
                    </a:solidFill>
                    <a:effectLst>
                      <a:outerShdw blurRad="38100" dist="38100" dir="2700000" algn="tl">
                        <a:srgbClr val="000000">
                          <a:alpha val="43137"/>
                        </a:srgbClr>
                      </a:outerShdw>
                    </a:effectLst>
                    <a:latin typeface="微软雅黑"/>
                    <a:ea typeface="微软雅黑"/>
                    <a:cs typeface="+mn-ea"/>
                    <a:sym typeface="+mn-lt"/>
                  </a:rPr>
                  <a:t>PLM's prediction </a:t>
                </a:r>
                <a14:m>
                  <m:oMath xmlns:m="http://schemas.openxmlformats.org/officeDocument/2006/math">
                    <m:sSubSup>
                      <m:sSubSupPr>
                        <m:ctrlP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SupPr>
                      <m:e>
                        <m: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up>
                        <m:r>
                          <a:rPr lang="en-US" altLang="zh-CN" sz="2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bSup>
                  </m:oMath>
                </a14:m>
                <a:endParaRPr lang="en-US" altLang="zh-CN" sz="2200"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17" name="Rectangle 40">
                <a:extLst>
                  <a:ext uri="{FF2B5EF4-FFF2-40B4-BE49-F238E27FC236}">
                    <a16:creationId xmlns:a16="http://schemas.microsoft.com/office/drawing/2014/main" id="{4AEFE860-3220-4D01-A2D5-9A39AE1A206B}"/>
                  </a:ext>
                </a:extLst>
              </p:cNvPr>
              <p:cNvSpPr>
                <a:spLocks noRot="1" noChangeAspect="1" noMove="1" noResize="1" noEditPoints="1" noAdjustHandles="1" noChangeArrowheads="1" noChangeShapeType="1" noTextEdit="1"/>
              </p:cNvSpPr>
              <p:nvPr/>
            </p:nvSpPr>
            <p:spPr>
              <a:xfrm>
                <a:off x="314116" y="3663121"/>
                <a:ext cx="2972009" cy="564065"/>
              </a:xfrm>
              <a:prstGeom prst="rect">
                <a:avLst/>
              </a:prstGeom>
              <a:blipFill>
                <a:blip r:embed="rId10"/>
                <a:stretch>
                  <a:fillRect l="-2875" r="-61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482E9F4-CF75-41AD-9EE9-7D97CFD8FAE7}"/>
                  </a:ext>
                </a:extLst>
              </p:cNvPr>
              <p:cNvSpPr txBox="1"/>
              <p:nvPr/>
            </p:nvSpPr>
            <p:spPr>
              <a:xfrm>
                <a:off x="314116" y="4227187"/>
                <a:ext cx="3536178" cy="2378472"/>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sSubSup>
                      <m:sSubSup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Sup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up>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bSup>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p>
                      <m:sSup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𝑴</m:t>
                        </m:r>
                      </m:e>
                      <m:sup>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p>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b>
                      <m:sSub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𝒄</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m:t>
                        </m:r>
                      </m:sub>
                    </m:s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b>
                      <m:sSub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𝒔</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𝒋</m:t>
                        </m:r>
                      </m:sub>
                    </m:s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oMath>
                </a14:m>
                <a:r>
                  <a:rPr lang="en-US" sz="1400" dirty="0">
                    <a:solidFill>
                      <a:srgbClr val="767171">
                        <a:lumMod val="95000"/>
                        <a:lumOff val="5000"/>
                      </a:srgbClr>
                    </a:solidFill>
                    <a:cs typeface="+mn-ea"/>
                    <a:sym typeface="+mn-lt"/>
                  </a:rPr>
                  <a:t>, where </a:t>
                </a:r>
                <a14:m>
                  <m:oMath xmlns:m="http://schemas.openxmlformats.org/officeDocument/2006/math">
                    <m:sSubSup>
                      <m:sSubSupPr>
                        <m:ctrlPr>
                          <a:rPr lang="en-US" sz="1400" b="1" i="1" dirty="0"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ctrlPr>
                      </m:sSubSupPr>
                      <m:e>
                        <m:r>
                          <a:rPr lang="en-US" sz="1400" b="1" i="1" dirty="0"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𝒑</m:t>
                        </m:r>
                      </m:e>
                      <m:sub>
                        <m:r>
                          <a:rPr lang="en-US" sz="1400" b="1" i="1" dirty="0"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𝒊𝒋</m:t>
                        </m:r>
                      </m:sub>
                      <m:sup>
                        <m:r>
                          <a:rPr lang="en-US" sz="1400" b="1" i="1" dirty="0"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bSup>
                  </m:oMath>
                </a14:m>
                <a:r>
                  <a:rPr lang="en-US" sz="1400" dirty="0">
                    <a:solidFill>
                      <a:srgbClr val="767171">
                        <a:lumMod val="95000"/>
                        <a:lumOff val="5000"/>
                      </a:srgbClr>
                    </a:solidFill>
                    <a:cs typeface="+mn-ea"/>
                    <a:sym typeface="+mn-lt"/>
                  </a:rPr>
                  <a:t> is a vector with the same dimension as the number of attribute categories, and represents </a:t>
                </a:r>
                <a:r>
                  <a:rPr lang="en-US" sz="1400" b="1" dirty="0">
                    <a:solidFill>
                      <a:srgbClr val="293247"/>
                    </a:solidFill>
                    <a:effectLst>
                      <a:outerShdw blurRad="38100" dist="38100" dir="2700000" algn="tl">
                        <a:srgbClr val="000000">
                          <a:alpha val="43137"/>
                        </a:srgbClr>
                      </a:outerShdw>
                    </a:effectLst>
                    <a:cs typeface="+mn-ea"/>
                    <a:sym typeface="+mn-lt"/>
                  </a:rPr>
                  <a:t>the probability distribution of the subject </a:t>
                </a:r>
                <a14:m>
                  <m:oMath xmlns:m="http://schemas.openxmlformats.org/officeDocument/2006/math">
                    <m:sSub>
                      <m:sSub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ctrlPr>
                      </m:sSub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𝒔</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𝒋</m:t>
                        </m:r>
                      </m:sub>
                    </m:sSub>
                  </m:oMath>
                </a14:m>
                <a:r>
                  <a:rPr lang="en-US" sz="1400" b="1" dirty="0">
                    <a:solidFill>
                      <a:srgbClr val="293247"/>
                    </a:solidFill>
                    <a:effectLst>
                      <a:outerShdw blurRad="38100" dist="38100" dir="2700000" algn="tl">
                        <a:srgbClr val="000000">
                          <a:alpha val="43137"/>
                        </a:srgbClr>
                      </a:outerShdw>
                    </a:effectLst>
                    <a:cs typeface="+mn-ea"/>
                    <a:sym typeface="+mn-lt"/>
                  </a:rPr>
                  <a:t> belonging to each attribute category in the context </a:t>
                </a:r>
                <a14:m>
                  <m:oMath xmlns:m="http://schemas.openxmlformats.org/officeDocument/2006/math">
                    <m:sSub>
                      <m:sSubPr>
                        <m:ctrlP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ctrlPr>
                      </m:sSubPr>
                      <m:e>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𝒄</m:t>
                        </m:r>
                      </m:e>
                      <m:sub>
                        <m:r>
                          <a:rPr lang="en-US"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𝒊</m:t>
                        </m:r>
                      </m:sub>
                    </m:sSub>
                  </m:oMath>
                </a14:m>
                <a:r>
                  <a:rPr lang="en-US" sz="1400" dirty="0">
                    <a:solidFill>
                      <a:srgbClr val="767171">
                        <a:lumMod val="95000"/>
                        <a:lumOff val="5000"/>
                      </a:srgbClr>
                    </a:solidFill>
                    <a:cs typeface="+mn-ea"/>
                    <a:sym typeface="+mn-lt"/>
                  </a:rPr>
                  <a:t>;</a:t>
                </a:r>
              </a:p>
              <a:p>
                <a:pPr marL="285750" indent="-285750" defTabSz="1217476">
                  <a:buFont typeface="Arial" panose="020B0604020202020204" pitchFamily="34" charset="0"/>
                  <a:buChar char="•"/>
                </a:pPr>
                <a14:m>
                  <m:oMath xmlns:m="http://schemas.openxmlformats.org/officeDocument/2006/math">
                    <m:sSubSup>
                      <m:sSubSupPr>
                        <m:ctrlPr>
                          <a:rPr lang="en-US" altLang="zh-CN" sz="1400" b="1" i="1" smtClean="0">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ctrlPr>
                      </m:sSubSupPr>
                      <m:e>
                        <m:r>
                          <a:rPr lang="en-US" altLang="zh-CN" sz="1400" b="1" i="1">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𝒑</m:t>
                        </m:r>
                      </m:e>
                      <m:sub>
                        <m:r>
                          <a:rPr lang="en-US" altLang="zh-CN" sz="1400" b="1" i="1">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𝒊𝒋</m:t>
                        </m:r>
                      </m:sub>
                      <m:sup>
                        <m:r>
                          <a:rPr lang="en-US" altLang="zh-CN" sz="1400" b="1" i="1">
                            <a:solidFill>
                              <a:srgbClr val="293247"/>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bSup>
                  </m:oMath>
                </a14:m>
                <a:r>
                  <a:rPr lang="en-US" sz="1400" b="1" dirty="0">
                    <a:solidFill>
                      <a:srgbClr val="767171">
                        <a:lumMod val="95000"/>
                        <a:lumOff val="5000"/>
                      </a:srgbClr>
                    </a:solidFill>
                    <a:effectLst>
                      <a:outerShdw blurRad="38100" dist="38100" dir="2700000" algn="tl">
                        <a:srgbClr val="000000">
                          <a:alpha val="43137"/>
                        </a:srgbClr>
                      </a:outerShdw>
                    </a:effectLst>
                    <a:cs typeface="+mn-ea"/>
                    <a:sym typeface="+mn-lt"/>
                  </a:rPr>
                  <a:t> </a:t>
                </a:r>
                <a:r>
                  <a:rPr lang="en-US" sz="1400" dirty="0">
                    <a:solidFill>
                      <a:srgbClr val="767171">
                        <a:lumMod val="95000"/>
                        <a:lumOff val="5000"/>
                      </a:srgbClr>
                    </a:solidFill>
                    <a:cs typeface="+mn-ea"/>
                    <a:sym typeface="+mn-lt"/>
                  </a:rPr>
                  <a:t>reflects the model's stereotype and discrimination of subject </a:t>
                </a:r>
                <a14:m>
                  <m:oMath xmlns:m="http://schemas.openxmlformats.org/officeDocument/2006/math">
                    <m:sSub>
                      <m:sSubPr>
                        <m:ctrlPr>
                          <a:rPr lang="en-US" altLang="zh-CN" sz="1400" i="1">
                            <a:solidFill>
                              <a:srgbClr val="767171">
                                <a:lumMod val="95000"/>
                                <a:lumOff val="5000"/>
                              </a:srgbClr>
                            </a:solidFill>
                            <a:latin typeface="Cambria Math" panose="02040503050406030204" pitchFamily="18" charset="0"/>
                            <a:cs typeface="+mn-ea"/>
                            <a:sym typeface="+mn-lt"/>
                          </a:rPr>
                        </m:ctrlPr>
                      </m:sSubPr>
                      <m:e>
                        <m:r>
                          <a:rPr lang="en-US" altLang="zh-CN" sz="1400">
                            <a:solidFill>
                              <a:srgbClr val="767171">
                                <a:lumMod val="95000"/>
                                <a:lumOff val="5000"/>
                              </a:srgbClr>
                            </a:solidFill>
                            <a:latin typeface="Cambria Math" panose="02040503050406030204" pitchFamily="18" charset="0"/>
                            <a:cs typeface="+mn-ea"/>
                            <a:sym typeface="+mn-lt"/>
                          </a:rPr>
                          <m:t>𝑠</m:t>
                        </m:r>
                      </m:e>
                      <m:sub>
                        <m:r>
                          <a:rPr lang="en-US" altLang="zh-CN" sz="1400">
                            <a:solidFill>
                              <a:srgbClr val="767171">
                                <a:lumMod val="95000"/>
                                <a:lumOff val="5000"/>
                              </a:srgbClr>
                            </a:solidFill>
                            <a:latin typeface="Cambria Math" panose="02040503050406030204" pitchFamily="18" charset="0"/>
                            <a:cs typeface="+mn-ea"/>
                            <a:sym typeface="+mn-lt"/>
                          </a:rPr>
                          <m:t>𝑗</m:t>
                        </m:r>
                      </m:sub>
                    </m:sSub>
                  </m:oMath>
                </a14:m>
                <a:r>
                  <a:rPr lang="en-US" sz="1400" dirty="0">
                    <a:solidFill>
                      <a:srgbClr val="767171">
                        <a:lumMod val="95000"/>
                        <a:lumOff val="5000"/>
                      </a:srgbClr>
                    </a:solidFill>
                    <a:cs typeface="+mn-ea"/>
                    <a:sym typeface="+mn-lt"/>
                  </a:rPr>
                  <a:t> under context </a:t>
                </a:r>
                <a14:m>
                  <m:oMath xmlns:m="http://schemas.openxmlformats.org/officeDocument/2006/math">
                    <m:sSub>
                      <m:sSubPr>
                        <m:ctrlPr>
                          <a:rPr lang="en-US" altLang="zh-CN" sz="1400" i="1">
                            <a:solidFill>
                              <a:srgbClr val="767171">
                                <a:lumMod val="95000"/>
                                <a:lumOff val="5000"/>
                              </a:srgbClr>
                            </a:solidFill>
                            <a:latin typeface="Cambria Math" panose="02040503050406030204" pitchFamily="18" charset="0"/>
                            <a:cs typeface="+mn-ea"/>
                            <a:sym typeface="+mn-lt"/>
                          </a:rPr>
                        </m:ctrlPr>
                      </m:sSubPr>
                      <m:e>
                        <m:r>
                          <a:rPr lang="en-US" altLang="zh-CN" sz="1400">
                            <a:solidFill>
                              <a:srgbClr val="767171">
                                <a:lumMod val="95000"/>
                                <a:lumOff val="5000"/>
                              </a:srgbClr>
                            </a:solidFill>
                            <a:latin typeface="Cambria Math" panose="02040503050406030204" pitchFamily="18" charset="0"/>
                            <a:cs typeface="+mn-ea"/>
                            <a:sym typeface="+mn-lt"/>
                          </a:rPr>
                          <m:t>𝑐</m:t>
                        </m:r>
                      </m:e>
                      <m:sub>
                        <m:r>
                          <a:rPr lang="en-US" altLang="zh-CN" sz="1400">
                            <a:solidFill>
                              <a:srgbClr val="767171">
                                <a:lumMod val="95000"/>
                                <a:lumOff val="5000"/>
                              </a:srgbClr>
                            </a:solidFill>
                            <a:latin typeface="Cambria Math" panose="02040503050406030204" pitchFamily="18" charset="0"/>
                            <a:cs typeface="+mn-ea"/>
                            <a:sym typeface="+mn-lt"/>
                          </a:rPr>
                          <m:t>𝑖</m:t>
                        </m:r>
                      </m:sub>
                    </m:sSub>
                  </m:oMath>
                </a14:m>
                <a:r>
                  <a:rPr lang="en-US" sz="1400" dirty="0">
                    <a:solidFill>
                      <a:srgbClr val="767171">
                        <a:lumMod val="95000"/>
                        <a:lumOff val="5000"/>
                      </a:srgbClr>
                    </a:solidFill>
                    <a:cs typeface="+mn-ea"/>
                    <a:sym typeface="+mn-lt"/>
                  </a:rPr>
                  <a:t>.</a:t>
                </a:r>
              </a:p>
            </p:txBody>
          </p:sp>
        </mc:Choice>
        <mc:Fallback xmlns="">
          <p:sp>
            <p:nvSpPr>
              <p:cNvPr id="18" name="文本框 17">
                <a:extLst>
                  <a:ext uri="{FF2B5EF4-FFF2-40B4-BE49-F238E27FC236}">
                    <a16:creationId xmlns:a16="http://schemas.microsoft.com/office/drawing/2014/main" id="{D482E9F4-CF75-41AD-9EE9-7D97CFD8FAE7}"/>
                  </a:ext>
                </a:extLst>
              </p:cNvPr>
              <p:cNvSpPr txBox="1">
                <a:spLocks noRot="1" noChangeAspect="1" noMove="1" noResize="1" noEditPoints="1" noAdjustHandles="1" noChangeArrowheads="1" noChangeShapeType="1" noTextEdit="1"/>
              </p:cNvSpPr>
              <p:nvPr/>
            </p:nvSpPr>
            <p:spPr>
              <a:xfrm>
                <a:off x="314116" y="4227187"/>
                <a:ext cx="3536178" cy="2378472"/>
              </a:xfrm>
              <a:prstGeom prst="rect">
                <a:avLst/>
              </a:prstGeom>
              <a:blipFill>
                <a:blip r:embed="rId11"/>
                <a:stretch>
                  <a:fillRect l="-517" r="-1034" b="-1535"/>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6DD9E3F4-2073-4F50-A281-F63FC63079BB}"/>
              </a:ext>
            </a:extLst>
          </p:cNvPr>
          <p:cNvSpPr/>
          <p:nvPr/>
        </p:nvSpPr>
        <p:spPr>
          <a:xfrm>
            <a:off x="603676" y="1383565"/>
            <a:ext cx="500600" cy="1849414"/>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50F91516-472F-408F-80FD-7C61C994B839}"/>
              </a:ext>
            </a:extLst>
          </p:cNvPr>
          <p:cNvSpPr/>
          <p:nvPr/>
        </p:nvSpPr>
        <p:spPr>
          <a:xfrm>
            <a:off x="1676681" y="1803022"/>
            <a:ext cx="1266544" cy="197228"/>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144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4"/>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9904"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From AI's prediction to AI's discrimination</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6" name="文本框 15">
            <a:extLst>
              <a:ext uri="{FF2B5EF4-FFF2-40B4-BE49-F238E27FC236}">
                <a16:creationId xmlns:a16="http://schemas.microsoft.com/office/drawing/2014/main" id="{9F0833E4-612A-4CE0-B21E-A4455E93F96D}"/>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11</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B16CECB-9B06-47D4-B9AE-E616E8B0C14A}"/>
                  </a:ext>
                </a:extLst>
              </p:cNvPr>
              <p:cNvSpPr txBox="1"/>
              <p:nvPr/>
            </p:nvSpPr>
            <p:spPr>
              <a:xfrm>
                <a:off x="3225591" y="1064776"/>
                <a:ext cx="8105774" cy="2853858"/>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AI model's stereotype </a:t>
                </a:r>
                <a14:m>
                  <m:oMath xmlns:m="http://schemas.openxmlformats.org/officeDocument/2006/math">
                    <m:sSub>
                      <m:sSubPr>
                        <m:ctrlPr>
                          <a:rPr lang="en-US" altLang="zh-CN" sz="2000" b="1" i="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oMath>
                </a14:m>
                <a:r>
                  <a:rPr lang="zh-CN" altLang="en-US" sz="2000" b="1" dirty="0">
                    <a:solidFill>
                      <a:srgbClr val="BA8D2D"/>
                    </a:solidFill>
                    <a:effectLst>
                      <a:outerShdw blurRad="38100" dist="38100" dir="2700000" algn="tl">
                        <a:srgbClr val="000000">
                          <a:alpha val="43137"/>
                        </a:srgbClr>
                      </a:outerShdw>
                    </a:effectLst>
                  </a:rPr>
                  <a:t> </a:t>
                </a:r>
                <a:r>
                  <a:rPr lang="en-US" altLang="zh-CN" dirty="0">
                    <a:solidFill>
                      <a:srgbClr val="7F7F7F"/>
                    </a:solidFill>
                  </a:rPr>
                  <a:t>is the expected value of </a:t>
                </a:r>
                <a14:m>
                  <m:oMath xmlns:m="http://schemas.openxmlformats.org/officeDocument/2006/math">
                    <m:sSub>
                      <m:sSubPr>
                        <m:ctrlPr>
                          <a:rPr lang="en-US" altLang="zh-CN" i="1" dirty="0"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𝐽</m:t>
                        </m:r>
                      </m:e>
                      <m:sub>
                        <m:r>
                          <a:rPr lang="en-US" altLang="zh-CN" i="1" dirty="0" smtClean="0">
                            <a:solidFill>
                              <a:srgbClr val="7F7F7F"/>
                            </a:solidFill>
                            <a:latin typeface="Cambria Math" panose="02040503050406030204" pitchFamily="18" charset="0"/>
                          </a:rPr>
                          <m:t>𝑑</m:t>
                        </m:r>
                      </m:sub>
                    </m:sSub>
                  </m:oMath>
                </a14:m>
                <a:r>
                  <a:rPr lang="en-US" altLang="zh-CN" dirty="0">
                    <a:solidFill>
                      <a:srgbClr val="7F7F7F"/>
                    </a:solidFill>
                  </a:rPr>
                  <a:t> over the distribution of Context </a:t>
                </a:r>
                <a14:m>
                  <m:oMath xmlns:m="http://schemas.openxmlformats.org/officeDocument/2006/math">
                    <m:r>
                      <a:rPr lang="en-US" altLang="zh-CN" i="1" dirty="0" smtClean="0">
                        <a:solidFill>
                          <a:srgbClr val="7F7F7F"/>
                        </a:solidFill>
                        <a:latin typeface="Cambria Math" panose="02040503050406030204" pitchFamily="18" charset="0"/>
                      </a:rPr>
                      <m:t>𝐶</m:t>
                    </m:r>
                  </m:oMath>
                </a14:m>
                <a:r>
                  <a:rPr lang="en-US" altLang="zh-CN" dirty="0">
                    <a:solidFill>
                      <a:srgbClr val="7F7F7F"/>
                    </a:solidFill>
                  </a:rPr>
                  <a:t> under the topic of sub-subject </a:t>
                </a:r>
                <a14:m>
                  <m:oMath xmlns:m="http://schemas.openxmlformats.org/officeDocument/2006/math">
                    <m:sSub>
                      <m:sSubPr>
                        <m:ctrlPr>
                          <a:rPr lang="en-US" altLang="zh-CN" i="1" dirty="0" err="1"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𝑠</m:t>
                        </m:r>
                      </m:e>
                      <m:sub>
                        <m:r>
                          <a:rPr lang="en-US" altLang="zh-CN" i="1" dirty="0" err="1" smtClean="0">
                            <a:solidFill>
                              <a:srgbClr val="7F7F7F"/>
                            </a:solidFill>
                            <a:latin typeface="Cambria Math" panose="02040503050406030204" pitchFamily="18" charset="0"/>
                          </a:rPr>
                          <m:t>𝑗</m:t>
                        </m:r>
                      </m:sub>
                    </m:sSub>
                  </m:oMath>
                </a14:m>
                <a:r>
                  <a:rPr lang="en-US" altLang="zh-CN" dirty="0">
                    <a:solidFill>
                      <a:srgbClr val="7F7F7F"/>
                    </a:solidFill>
                  </a:rPr>
                  <a:t>:</a:t>
                </a:r>
              </a:p>
              <a:p>
                <a:pPr/>
                <a14:m>
                  <m:oMathPara xmlns:m="http://schemas.openxmlformats.org/officeDocument/2006/math">
                    <m:oMathParaPr>
                      <m:jc m:val="centerGroup"/>
                    </m:oMathParaPr>
                    <m:oMath xmlns:m="http://schemas.openxmlformats.org/officeDocument/2006/math">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𝒑</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𝒅𝒄</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𝟏</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a:p>
                <a:r>
                  <a:rPr lang="en-US" altLang="zh-CN" dirty="0">
                    <a:solidFill>
                      <a:srgbClr val="7F7F7F"/>
                    </a:solidFill>
                  </a:rPr>
                  <a:t>where </a:t>
                </a:r>
                <a14:m>
                  <m:oMath xmlns:m="http://schemas.openxmlformats.org/officeDocument/2006/math">
                    <m:sSub>
                      <m:sSubPr>
                        <m:ctrlPr>
                          <a:rPr lang="en-US" altLang="zh-CN" i="1" dirty="0"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𝑝</m:t>
                        </m:r>
                      </m:e>
                      <m:sub>
                        <m:r>
                          <a:rPr lang="en-US" altLang="zh-CN" i="1" dirty="0" smtClean="0">
                            <a:solidFill>
                              <a:srgbClr val="7F7F7F"/>
                            </a:solidFill>
                            <a:latin typeface="Cambria Math" panose="02040503050406030204" pitchFamily="18" charset="0"/>
                          </a:rPr>
                          <m:t>∗</m:t>
                        </m:r>
                        <m:r>
                          <a:rPr lang="en-US" altLang="zh-CN" b="0" i="1" dirty="0" smtClean="0">
                            <a:solidFill>
                              <a:srgbClr val="7F7F7F"/>
                            </a:solidFill>
                            <a:latin typeface="Cambria Math" panose="02040503050406030204" pitchFamily="18" charset="0"/>
                          </a:rPr>
                          <m:t>𝑗</m:t>
                        </m:r>
                      </m:sub>
                    </m:sSub>
                  </m:oMath>
                </a14:m>
                <a:r>
                  <a:rPr lang="en-US" altLang="zh-CN" dirty="0">
                    <a:solidFill>
                      <a:srgbClr val="7F7F7F"/>
                    </a:solidFill>
                  </a:rPr>
                  <a:t> implies that we fix the </a:t>
                </a:r>
                <a14:m>
                  <m:oMath xmlns:m="http://schemas.openxmlformats.org/officeDocument/2006/math">
                    <m:sSub>
                      <m:sSubPr>
                        <m:ctrlPr>
                          <a:rPr lang="en-US" altLang="zh-CN" i="1" dirty="0"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𝑠</m:t>
                        </m:r>
                      </m:e>
                      <m:sub>
                        <m:r>
                          <a:rPr lang="en-US" altLang="zh-CN" i="1" dirty="0" smtClean="0">
                            <a:solidFill>
                              <a:srgbClr val="7F7F7F"/>
                            </a:solidFill>
                            <a:latin typeface="Cambria Math" panose="02040503050406030204" pitchFamily="18" charset="0"/>
                          </a:rPr>
                          <m:t>𝑗</m:t>
                        </m:r>
                      </m:sub>
                    </m:sSub>
                  </m:oMath>
                </a14:m>
                <a:r>
                  <a:rPr lang="en-US" altLang="zh-CN" dirty="0">
                    <a:solidFill>
                      <a:srgbClr val="7F7F7F"/>
                    </a:solidFill>
                  </a:rPr>
                  <a:t> in </a:t>
                </a:r>
                <a14:m>
                  <m:oMath xmlns:m="http://schemas.openxmlformats.org/officeDocument/2006/math">
                    <m:sSub>
                      <m:sSubPr>
                        <m:ctrlPr>
                          <a:rPr lang="en-US" altLang="zh-CN" b="0" i="1" smtClean="0">
                            <a:solidFill>
                              <a:srgbClr val="7F7F7F"/>
                            </a:solidFill>
                            <a:latin typeface="Cambria Math" panose="02040503050406030204" pitchFamily="18" charset="0"/>
                          </a:rPr>
                        </m:ctrlPr>
                      </m:sSubPr>
                      <m:e>
                        <m:r>
                          <a:rPr lang="en-US" altLang="zh-CN" b="0" i="1" smtClean="0">
                            <a:solidFill>
                              <a:srgbClr val="7F7F7F"/>
                            </a:solidFill>
                            <a:latin typeface="Cambria Math" panose="02040503050406030204" pitchFamily="18" charset="0"/>
                          </a:rPr>
                          <m:t>𝑝</m:t>
                        </m:r>
                      </m:e>
                      <m:sub>
                        <m:r>
                          <a:rPr lang="en-US" altLang="zh-CN" b="0" i="1" smtClean="0">
                            <a:solidFill>
                              <a:srgbClr val="7F7F7F"/>
                            </a:solidFill>
                            <a:latin typeface="Cambria Math" panose="02040503050406030204" pitchFamily="18" charset="0"/>
                          </a:rPr>
                          <m:t>𝑖𝑗</m:t>
                        </m:r>
                      </m:sub>
                    </m:sSub>
                    <m:r>
                      <a:rPr lang="en-US" altLang="zh-CN" b="0" i="1" smtClean="0">
                        <a:solidFill>
                          <a:srgbClr val="7F7F7F"/>
                        </a:solidFill>
                        <a:latin typeface="Cambria Math" panose="02040503050406030204" pitchFamily="18" charset="0"/>
                      </a:rPr>
                      <m:t>=</m:t>
                    </m:r>
                    <m:r>
                      <a:rPr lang="en-US" altLang="zh-CN" b="0" i="1" smtClean="0">
                        <a:solidFill>
                          <a:srgbClr val="7F7F7F"/>
                        </a:solidFill>
                        <a:latin typeface="Cambria Math" panose="02040503050406030204" pitchFamily="18" charset="0"/>
                      </a:rPr>
                      <m:t>𝑀</m:t>
                    </m:r>
                    <m:r>
                      <a:rPr lang="en-US" altLang="zh-CN" b="0" i="1" smtClean="0">
                        <a:solidFill>
                          <a:srgbClr val="7F7F7F"/>
                        </a:solidFill>
                        <a:latin typeface="Cambria Math" panose="02040503050406030204" pitchFamily="18" charset="0"/>
                      </a:rPr>
                      <m:t>(</m:t>
                    </m:r>
                    <m:sSub>
                      <m:sSubPr>
                        <m:ctrlPr>
                          <a:rPr lang="en-US" altLang="zh-CN" b="0" i="1" smtClean="0">
                            <a:solidFill>
                              <a:srgbClr val="7F7F7F"/>
                            </a:solidFill>
                            <a:latin typeface="Cambria Math" panose="02040503050406030204" pitchFamily="18" charset="0"/>
                          </a:rPr>
                        </m:ctrlPr>
                      </m:sSubPr>
                      <m:e>
                        <m:r>
                          <a:rPr lang="en-US" altLang="zh-CN" b="0" i="1" smtClean="0">
                            <a:solidFill>
                              <a:srgbClr val="7F7F7F"/>
                            </a:solidFill>
                            <a:latin typeface="Cambria Math" panose="02040503050406030204" pitchFamily="18" charset="0"/>
                          </a:rPr>
                          <m:t>𝑐</m:t>
                        </m:r>
                      </m:e>
                      <m:sub>
                        <m:r>
                          <a:rPr lang="en-US" altLang="zh-CN" b="0" i="1" smtClean="0">
                            <a:solidFill>
                              <a:srgbClr val="7F7F7F"/>
                            </a:solidFill>
                            <a:latin typeface="Cambria Math" panose="02040503050406030204" pitchFamily="18" charset="0"/>
                          </a:rPr>
                          <m:t>𝑖</m:t>
                        </m:r>
                      </m:sub>
                    </m:sSub>
                    <m:r>
                      <a:rPr lang="en-US" altLang="zh-CN" b="0" i="1" smtClean="0">
                        <a:solidFill>
                          <a:srgbClr val="7F7F7F"/>
                        </a:solidFill>
                        <a:latin typeface="Cambria Math" panose="02040503050406030204" pitchFamily="18" charset="0"/>
                      </a:rPr>
                      <m:t>,</m:t>
                    </m:r>
                    <m:sSub>
                      <m:sSubPr>
                        <m:ctrlPr>
                          <a:rPr lang="en-US" altLang="zh-CN" b="0" i="1" smtClean="0">
                            <a:solidFill>
                              <a:srgbClr val="7F7F7F"/>
                            </a:solidFill>
                            <a:latin typeface="Cambria Math" panose="02040503050406030204" pitchFamily="18" charset="0"/>
                          </a:rPr>
                        </m:ctrlPr>
                      </m:sSubPr>
                      <m:e>
                        <m:r>
                          <a:rPr lang="en-US" altLang="zh-CN" b="0" i="1" smtClean="0">
                            <a:solidFill>
                              <a:srgbClr val="7F7F7F"/>
                            </a:solidFill>
                            <a:latin typeface="Cambria Math" panose="02040503050406030204" pitchFamily="18" charset="0"/>
                          </a:rPr>
                          <m:t>𝑠</m:t>
                        </m:r>
                      </m:e>
                      <m:sub>
                        <m:r>
                          <a:rPr lang="en-US" altLang="zh-CN" b="0" i="1" smtClean="0">
                            <a:solidFill>
                              <a:srgbClr val="7F7F7F"/>
                            </a:solidFill>
                            <a:latin typeface="Cambria Math" panose="02040503050406030204" pitchFamily="18" charset="0"/>
                          </a:rPr>
                          <m:t>𝑗</m:t>
                        </m:r>
                      </m:sub>
                    </m:sSub>
                    <m:r>
                      <a:rPr lang="en-US" altLang="zh-CN" b="0" i="1" smtClean="0">
                        <a:solidFill>
                          <a:srgbClr val="7F7F7F"/>
                        </a:solidFill>
                        <a:latin typeface="Cambria Math" panose="02040503050406030204" pitchFamily="18" charset="0"/>
                      </a:rPr>
                      <m:t>)</m:t>
                    </m:r>
                  </m:oMath>
                </a14:m>
                <a:r>
                  <a:rPr lang="en-US" altLang="zh-CN" dirty="0">
                    <a:solidFill>
                      <a:srgbClr val="7F7F7F"/>
                    </a:solidFill>
                  </a:rPr>
                  <a:t> and </a:t>
                </a:r>
                <a14:m>
                  <m:oMath xmlns:m="http://schemas.openxmlformats.org/officeDocument/2006/math">
                    <m:r>
                      <a:rPr lang="en-US" altLang="zh-CN" i="1" dirty="0" smtClean="0">
                        <a:solidFill>
                          <a:srgbClr val="7F7F7F"/>
                        </a:solidFill>
                        <a:latin typeface="Cambria Math" panose="02040503050406030204" pitchFamily="18" charset="0"/>
                      </a:rPr>
                      <m:t>𝑐</m:t>
                    </m:r>
                  </m:oMath>
                </a14:m>
                <a:r>
                  <a:rPr lang="en-US" altLang="zh-CN" dirty="0">
                    <a:solidFill>
                      <a:srgbClr val="7F7F7F"/>
                    </a:solidFill>
                  </a:rPr>
                  <a:t> could be any.</a:t>
                </a:r>
              </a:p>
              <a:p>
                <a:endParaRPr lang="en-US" altLang="zh-CN" dirty="0">
                  <a:solidFill>
                    <a:srgbClr val="7F7F7F"/>
                  </a:solidFill>
                </a:endParaRPr>
              </a:p>
              <a:p>
                <a:r>
                  <a:rPr lang="en-US" altLang="zh-CN" dirty="0">
                    <a:solidFill>
                      <a:srgbClr val="7F7F7F"/>
                    </a:solidFill>
                  </a:rPr>
                  <a:t>As we cannot enumerate all sub-context </a:t>
                </a:r>
                <a14:m>
                  <m:oMath xmlns:m="http://schemas.openxmlformats.org/officeDocument/2006/math">
                    <m:r>
                      <a:rPr lang="en-US" altLang="zh-CN" i="1" dirty="0" smtClean="0">
                        <a:solidFill>
                          <a:srgbClr val="7F7F7F"/>
                        </a:solidFill>
                        <a:latin typeface="Cambria Math" panose="02040503050406030204" pitchFamily="18" charset="0"/>
                      </a:rPr>
                      <m:t>𝑐</m:t>
                    </m:r>
                  </m:oMath>
                </a14:m>
                <a:r>
                  <a:rPr lang="en-US" altLang="zh-CN" dirty="0">
                    <a:solidFill>
                      <a:srgbClr val="7F7F7F"/>
                    </a:solidFill>
                  </a:rPr>
                  <a:t>, we approximate the integral in Equation </a:t>
                </a:r>
                <a14:m>
                  <m:oMath xmlns:m="http://schemas.openxmlformats.org/officeDocument/2006/math">
                    <m:r>
                      <a:rPr lang="en-US" altLang="zh-CN" b="0" i="1" smtClean="0">
                        <a:solidFill>
                          <a:srgbClr val="7F7F7F"/>
                        </a:solidFill>
                        <a:latin typeface="Cambria Math" panose="02040503050406030204" pitchFamily="18" charset="0"/>
                      </a:rPr>
                      <m:t>(1)</m:t>
                    </m:r>
                  </m:oMath>
                </a14:m>
                <a:r>
                  <a:rPr lang="en-US" altLang="zh-CN" dirty="0">
                    <a:solidFill>
                      <a:srgbClr val="7F7F7F"/>
                    </a:solidFill>
                  </a:rPr>
                  <a:t> with the summation over all discrete </a:t>
                </a:r>
                <a14:m>
                  <m:oMath xmlns:m="http://schemas.openxmlformats.org/officeDocument/2006/math">
                    <m:sSub>
                      <m:sSubPr>
                        <m:ctrlPr>
                          <a:rPr lang="en-US" altLang="zh-CN" i="1" dirty="0"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𝑐</m:t>
                        </m:r>
                      </m:e>
                      <m:sub>
                        <m:r>
                          <a:rPr lang="en-US" altLang="zh-CN" i="1" dirty="0" smtClean="0">
                            <a:solidFill>
                              <a:srgbClr val="7F7F7F"/>
                            </a:solidFill>
                            <a:latin typeface="Cambria Math" panose="02040503050406030204" pitchFamily="18" charset="0"/>
                          </a:rPr>
                          <m:t>𝑖</m:t>
                        </m:r>
                      </m:sub>
                    </m:sSub>
                  </m:oMath>
                </a14:m>
                <a:r>
                  <a:rPr lang="en-US" altLang="zh-CN" dirty="0">
                    <a:solidFill>
                      <a:srgbClr val="7F7F7F"/>
                    </a:solidFill>
                  </a:rPr>
                  <a:t>:</a:t>
                </a:r>
              </a:p>
              <a:p>
                <a:pPr/>
                <a14:m>
                  <m:oMathPara xmlns:m="http://schemas.openxmlformats.org/officeDocument/2006/math">
                    <m:oMathParaPr>
                      <m:jc m:val="centerGroup"/>
                    </m:oMathParaPr>
                    <m:oMath xmlns:m="http://schemas.openxmlformats.org/officeDocument/2006/math">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naryPr>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𝒊</m:t>
                          </m:r>
                        </m:sub>
                        <m:sup/>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𝒑</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𝒒</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𝒊</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e>
                      </m:nary>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𝟐</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zh-CN" altLang="en-US" b="1" dirty="0">
                  <a:solidFill>
                    <a:srgbClr val="BA8D2D"/>
                  </a:solidFill>
                  <a:effectLst>
                    <a:outerShdw blurRad="38100" dist="38100" dir="2700000" algn="tl">
                      <a:srgbClr val="000000">
                        <a:alpha val="43137"/>
                      </a:srgbClr>
                    </a:outerShdw>
                  </a:effectLst>
                </a:endParaRPr>
              </a:p>
            </p:txBody>
          </p:sp>
        </mc:Choice>
        <mc:Fallback xmlns="">
          <p:sp>
            <p:nvSpPr>
              <p:cNvPr id="6" name="文本框 5">
                <a:extLst>
                  <a:ext uri="{FF2B5EF4-FFF2-40B4-BE49-F238E27FC236}">
                    <a16:creationId xmlns:a16="http://schemas.microsoft.com/office/drawing/2014/main" id="{DB16CECB-9B06-47D4-B9AE-E616E8B0C14A}"/>
                  </a:ext>
                </a:extLst>
              </p:cNvPr>
              <p:cNvSpPr txBox="1">
                <a:spLocks noRot="1" noChangeAspect="1" noMove="1" noResize="1" noEditPoints="1" noAdjustHandles="1" noChangeArrowheads="1" noChangeShapeType="1" noTextEdit="1"/>
              </p:cNvSpPr>
              <p:nvPr/>
            </p:nvSpPr>
            <p:spPr>
              <a:xfrm>
                <a:off x="3225591" y="1064776"/>
                <a:ext cx="8105774" cy="2853858"/>
              </a:xfrm>
              <a:prstGeom prst="rect">
                <a:avLst/>
              </a:prstGeom>
              <a:blipFill>
                <a:blip r:embed="rId3"/>
                <a:stretch>
                  <a:fillRect l="-827" t="-14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A7315BDF-715E-4467-A7E7-392D1ECF7AC0}"/>
                  </a:ext>
                </a:extLst>
              </p:cNvPr>
              <p:cNvSpPr txBox="1"/>
              <p:nvPr/>
            </p:nvSpPr>
            <p:spPr>
              <a:xfrm>
                <a:off x="3225591" y="4442785"/>
                <a:ext cx="8105774" cy="2270750"/>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Overall Discrimination Risk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oMath>
                </a14:m>
                <a:r>
                  <a:rPr lang="en-US" altLang="zh-CN" sz="2000" b="1" dirty="0">
                    <a:solidFill>
                      <a:srgbClr val="293247"/>
                    </a:solidFill>
                    <a:effectLst>
                      <a:outerShdw blurRad="38100" dist="38100" dir="2700000" algn="tl">
                        <a:srgbClr val="000000">
                          <a:alpha val="43137"/>
                        </a:srgbClr>
                      </a:outerShdw>
                    </a:effectLst>
                  </a:rPr>
                  <a:t> </a:t>
                </a:r>
                <a:r>
                  <a:rPr lang="en-US" altLang="zh-CN" dirty="0">
                    <a:solidFill>
                      <a:srgbClr val="7F7F7F"/>
                    </a:solidFill>
                  </a:rPr>
                  <a:t>We derive </a:t>
                </a:r>
                <a14:m>
                  <m:oMath xmlns:m="http://schemas.openxmlformats.org/officeDocument/2006/math">
                    <m:r>
                      <a:rPr lang="en-US" altLang="zh-CN" i="1" dirty="0" smtClean="0">
                        <a:solidFill>
                          <a:srgbClr val="7F7F7F"/>
                        </a:solidFill>
                        <a:latin typeface="Cambria Math" panose="02040503050406030204" pitchFamily="18" charset="0"/>
                      </a:rPr>
                      <m:t>𝑅</m:t>
                    </m:r>
                  </m:oMath>
                </a14:m>
                <a:r>
                  <a:rPr lang="en-US" altLang="zh-CN" dirty="0">
                    <a:solidFill>
                      <a:srgbClr val="7F7F7F"/>
                    </a:solidFill>
                  </a:rPr>
                  <a:t> from calculating the expected values of </a:t>
                </a:r>
                <a14:m>
                  <m:oMath xmlns:m="http://schemas.openxmlformats.org/officeDocument/2006/math">
                    <m:sSub>
                      <m:sSubPr>
                        <m:ctrlPr>
                          <a:rPr lang="en-US" altLang="zh-CN" i="1" dirty="0" err="1"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𝑟</m:t>
                        </m:r>
                      </m:e>
                      <m:sub>
                        <m:r>
                          <a:rPr lang="en-US" altLang="zh-CN" i="1" dirty="0" err="1" smtClean="0">
                            <a:solidFill>
                              <a:srgbClr val="7F7F7F"/>
                            </a:solidFill>
                            <a:latin typeface="Cambria Math" panose="02040503050406030204" pitchFamily="18" charset="0"/>
                          </a:rPr>
                          <m:t>𝑗</m:t>
                        </m:r>
                      </m:sub>
                    </m:sSub>
                  </m:oMath>
                </a14:m>
                <a:r>
                  <a:rPr lang="en-US" altLang="zh-CN" dirty="0">
                    <a:solidFill>
                      <a:srgbClr val="7F7F7F"/>
                    </a:solidFill>
                  </a:rPr>
                  <a:t> over the distribution of Subject S:</a:t>
                </a:r>
                <a:endParaRPr lang="en-US" altLang="zh-CN" b="0" i="1" dirty="0">
                  <a:solidFill>
                    <a:srgbClr val="7F7F7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𝑹</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𝒓𝒅𝒔</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𝟑</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a:p>
                <a:endParaRPr lang="en-US" altLang="zh-CN" dirty="0">
                  <a:solidFill>
                    <a:srgbClr val="7F7F7F"/>
                  </a:solidFill>
                </a:endParaRPr>
              </a:p>
              <a:p>
                <a:r>
                  <a:rPr lang="en-US" altLang="zh-CN" dirty="0">
                    <a:solidFill>
                      <a:srgbClr val="7F7F7F"/>
                    </a:solidFill>
                  </a:rPr>
                  <a:t>We approximate these integrals with the summations over all discrete </a:t>
                </a:r>
                <a14:m>
                  <m:oMath xmlns:m="http://schemas.openxmlformats.org/officeDocument/2006/math">
                    <m:sSub>
                      <m:sSubPr>
                        <m:ctrlPr>
                          <a:rPr lang="en-US" altLang="zh-CN" i="1" dirty="0" err="1" smtClean="0">
                            <a:solidFill>
                              <a:srgbClr val="7F7F7F"/>
                            </a:solidFill>
                            <a:latin typeface="Cambria Math" panose="02040503050406030204" pitchFamily="18" charset="0"/>
                          </a:rPr>
                        </m:ctrlPr>
                      </m:sSubPr>
                      <m:e>
                        <m:r>
                          <a:rPr lang="en-US" altLang="zh-CN" i="1" dirty="0" smtClean="0">
                            <a:solidFill>
                              <a:srgbClr val="7F7F7F"/>
                            </a:solidFill>
                            <a:latin typeface="Cambria Math" panose="02040503050406030204" pitchFamily="18" charset="0"/>
                          </a:rPr>
                          <m:t>𝑠</m:t>
                        </m:r>
                      </m:e>
                      <m:sub>
                        <m:r>
                          <a:rPr lang="en-US" altLang="zh-CN" i="1" dirty="0" err="1" smtClean="0">
                            <a:solidFill>
                              <a:srgbClr val="7F7F7F"/>
                            </a:solidFill>
                            <a:latin typeface="Cambria Math" panose="02040503050406030204" pitchFamily="18" charset="0"/>
                          </a:rPr>
                          <m:t>𝑗</m:t>
                        </m:r>
                      </m:sub>
                    </m:sSub>
                  </m:oMath>
                </a14:m>
                <a:r>
                  <a:rPr lang="en-US" altLang="zh-CN" dirty="0">
                    <a:solidFill>
                      <a:srgbClr val="7F7F7F"/>
                    </a:solidFill>
                  </a:rPr>
                  <a:t>:</a:t>
                </a:r>
              </a:p>
              <a:p>
                <a:pPr/>
                <a14:m>
                  <m:oMathPara xmlns:m="http://schemas.openxmlformats.org/officeDocument/2006/math">
                    <m:oMathParaPr>
                      <m:jc m:val="centerGroup"/>
                    </m:oMathParaPr>
                    <m:oMath xmlns:m="http://schemas.openxmlformats.org/officeDocument/2006/math">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𝑹</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naryPr>
                        <m:sub>
                          <m:r>
                            <m:rPr>
                              <m:brk m:alnAt="7"/>
                            </m:r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up/>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𝒘</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e>
                      </m:nary>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𝟒</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zh-CN" altLang="en-US" b="1" dirty="0">
                  <a:solidFill>
                    <a:srgbClr val="BA8D2D"/>
                  </a:solidFill>
                  <a:effectLst>
                    <a:outerShdw blurRad="38100" dist="38100" dir="2700000" algn="tl">
                      <a:srgbClr val="000000">
                        <a:alpha val="43137"/>
                      </a:srgbClr>
                    </a:outerShdw>
                  </a:effectLst>
                </a:endParaRPr>
              </a:p>
            </p:txBody>
          </p:sp>
        </mc:Choice>
        <mc:Fallback xmlns="">
          <p:sp>
            <p:nvSpPr>
              <p:cNvPr id="40" name="文本框 39">
                <a:extLst>
                  <a:ext uri="{FF2B5EF4-FFF2-40B4-BE49-F238E27FC236}">
                    <a16:creationId xmlns:a16="http://schemas.microsoft.com/office/drawing/2014/main" id="{A7315BDF-715E-4467-A7E7-392D1ECF7AC0}"/>
                  </a:ext>
                </a:extLst>
              </p:cNvPr>
              <p:cNvSpPr txBox="1">
                <a:spLocks noRot="1" noChangeAspect="1" noMove="1" noResize="1" noEditPoints="1" noAdjustHandles="1" noChangeArrowheads="1" noChangeShapeType="1" noTextEdit="1"/>
              </p:cNvSpPr>
              <p:nvPr/>
            </p:nvSpPr>
            <p:spPr>
              <a:xfrm>
                <a:off x="3225591" y="4442785"/>
                <a:ext cx="8105774" cy="2270750"/>
              </a:xfrm>
              <a:prstGeom prst="rect">
                <a:avLst/>
              </a:prstGeom>
              <a:blipFill>
                <a:blip r:embed="rId4"/>
                <a:stretch>
                  <a:fillRect l="-827" t="-1613" r="-1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99C7EC3-BD84-4F33-A74A-D06292B0019C}"/>
                  </a:ext>
                </a:extLst>
              </p:cNvPr>
              <p:cNvSpPr txBox="1"/>
              <p:nvPr/>
            </p:nvSpPr>
            <p:spPr>
              <a:xfrm>
                <a:off x="3225591" y="3830240"/>
                <a:ext cx="8105774" cy="604589"/>
              </a:xfrm>
              <a:prstGeom prst="rect">
                <a:avLst/>
              </a:prstGeom>
              <a:noFill/>
            </p:spPr>
            <p:txBody>
              <a:bodyPr wrap="square" rtlCol="0">
                <a:spAutoFit/>
              </a:bodyPr>
              <a:lstStyle/>
              <a:p>
                <a:r>
                  <a:rPr lang="en-US" altLang="zh-CN" sz="1600" b="1" dirty="0">
                    <a:solidFill>
                      <a:srgbClr val="7F7F7F"/>
                    </a:solidFill>
                    <a:effectLst>
                      <a:outerShdw blurRad="38100" dist="38100" dir="2700000" algn="tl">
                        <a:srgbClr val="000000">
                          <a:alpha val="43137"/>
                        </a:srgbClr>
                      </a:outerShdw>
                    </a:effectLst>
                  </a:rPr>
                  <a:t>We calculate the Overall Discrimination Risk </a:t>
                </a:r>
                <a14:m>
                  <m:oMath xmlns:m="http://schemas.openxmlformats.org/officeDocument/2006/math">
                    <m:r>
                      <a:rPr lang="en-US" altLang="zh-CN" sz="16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oMath>
                </a14:m>
                <a:r>
                  <a:rPr lang="en-US" altLang="zh-CN" sz="1600" b="1" dirty="0">
                    <a:solidFill>
                      <a:srgbClr val="7F7F7F"/>
                    </a:solidFill>
                    <a:effectLst>
                      <a:outerShdw blurRad="38100" dist="38100" dir="2700000" algn="tl">
                        <a:srgbClr val="000000">
                          <a:alpha val="43137"/>
                        </a:srgbClr>
                      </a:outerShdw>
                    </a:effectLst>
                  </a:rPr>
                  <a:t> according to the stereotype of the model on different sub-subjects </a:t>
                </a:r>
                <a14:m>
                  <m:oMath xmlns:m="http://schemas.openxmlformats.org/officeDocument/2006/math">
                    <m:sSub>
                      <m:sSubPr>
                        <m:ctrlPr>
                          <a:rPr lang="en-US" altLang="zh-CN" sz="1600"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ctrlPr>
                      </m:sSubPr>
                      <m:e>
                        <m:r>
                          <a:rPr lang="en-US" altLang="zh-CN" sz="16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𝒔</m:t>
                        </m:r>
                      </m:e>
                      <m:sub>
                        <m:r>
                          <a:rPr lang="en-US" altLang="zh-CN" sz="1600"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t>𝒋</m:t>
                        </m:r>
                      </m:sub>
                    </m:sSub>
                  </m:oMath>
                </a14:m>
                <a:r>
                  <a:rPr lang="en-US" altLang="zh-CN" sz="1600" b="1" dirty="0">
                    <a:solidFill>
                      <a:srgbClr val="7F7F7F"/>
                    </a:solidFill>
                    <a:effectLst>
                      <a:outerShdw blurRad="38100" dist="38100" dir="2700000" algn="tl">
                        <a:srgbClr val="000000">
                          <a:alpha val="43137"/>
                        </a:srgbClr>
                      </a:outerShdw>
                    </a:effectLst>
                  </a:rPr>
                  <a:t>.</a:t>
                </a:r>
                <a:endParaRPr lang="zh-CN" altLang="en-US" sz="1600" b="1" dirty="0">
                  <a:solidFill>
                    <a:srgbClr val="7F7F7F"/>
                  </a:solidFill>
                  <a:effectLst>
                    <a:outerShdw blurRad="38100" dist="38100" dir="2700000" algn="tl">
                      <a:srgbClr val="000000">
                        <a:alpha val="43137"/>
                      </a:srgbClr>
                    </a:outerShdw>
                  </a:effectLst>
                </a:endParaRPr>
              </a:p>
            </p:txBody>
          </p:sp>
        </mc:Choice>
        <mc:Fallback xmlns="">
          <p:sp>
            <p:nvSpPr>
              <p:cNvPr id="46" name="文本框 45">
                <a:extLst>
                  <a:ext uri="{FF2B5EF4-FFF2-40B4-BE49-F238E27FC236}">
                    <a16:creationId xmlns:a16="http://schemas.microsoft.com/office/drawing/2014/main" id="{799C7EC3-BD84-4F33-A74A-D06292B0019C}"/>
                  </a:ext>
                </a:extLst>
              </p:cNvPr>
              <p:cNvSpPr txBox="1">
                <a:spLocks noRot="1" noChangeAspect="1" noMove="1" noResize="1" noEditPoints="1" noAdjustHandles="1" noChangeArrowheads="1" noChangeShapeType="1" noTextEdit="1"/>
              </p:cNvSpPr>
              <p:nvPr/>
            </p:nvSpPr>
            <p:spPr>
              <a:xfrm>
                <a:off x="3225591" y="3830240"/>
                <a:ext cx="8105774" cy="604589"/>
              </a:xfrm>
              <a:prstGeom prst="rect">
                <a:avLst/>
              </a:prstGeom>
              <a:blipFill>
                <a:blip r:embed="rId5"/>
                <a:stretch>
                  <a:fillRect l="-451" t="-3030" r="-902" b="-13131"/>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8C9F872E-2488-46E8-98A8-9DB7BEC3E8F3}"/>
              </a:ext>
            </a:extLst>
          </p:cNvPr>
          <p:cNvGrpSpPr/>
          <p:nvPr/>
        </p:nvGrpSpPr>
        <p:grpSpPr>
          <a:xfrm>
            <a:off x="314116" y="1056721"/>
            <a:ext cx="2785199" cy="539329"/>
            <a:chOff x="314116" y="1056721"/>
            <a:chExt cx="2785199" cy="539329"/>
          </a:xfrm>
        </p:grpSpPr>
        <p:sp>
          <p:nvSpPr>
            <p:cNvPr id="3" name="文本框 2">
              <a:extLst>
                <a:ext uri="{FF2B5EF4-FFF2-40B4-BE49-F238E27FC236}">
                  <a16:creationId xmlns:a16="http://schemas.microsoft.com/office/drawing/2014/main" id="{27D23767-5D43-4950-9812-1FC1519DC340}"/>
                </a:ext>
              </a:extLst>
            </p:cNvPr>
            <p:cNvSpPr txBox="1"/>
            <p:nvPr/>
          </p:nvSpPr>
          <p:spPr>
            <a:xfrm>
              <a:off x="781052" y="1064776"/>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1</a:t>
              </a:r>
              <a:endParaRPr lang="zh-CN" altLang="en-US" sz="2800" b="1" dirty="0">
                <a:solidFill>
                  <a:srgbClr val="293247"/>
                </a:solidFill>
                <a:effectLst>
                  <a:outerShdw blurRad="38100" dist="38100" dir="2700000" algn="tl">
                    <a:srgbClr val="000000">
                      <a:alpha val="43137"/>
                    </a:srgbClr>
                  </a:outerShdw>
                </a:effectLst>
              </a:endParaRPr>
            </a:p>
          </p:txBody>
        </p:sp>
        <p:pic>
          <p:nvPicPr>
            <p:cNvPr id="12" name="图形 11" descr="灯泡">
              <a:extLst>
                <a:ext uri="{FF2B5EF4-FFF2-40B4-BE49-F238E27FC236}">
                  <a16:creationId xmlns:a16="http://schemas.microsoft.com/office/drawing/2014/main" id="{9371B819-453D-4D5B-ADF7-8CE7BA5400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4116" y="1056721"/>
              <a:ext cx="539329" cy="539329"/>
            </a:xfrm>
            <a:prstGeom prst="rect">
              <a:avLst/>
            </a:prstGeom>
          </p:spPr>
        </p:pic>
      </p:grpSp>
      <p:grpSp>
        <p:nvGrpSpPr>
          <p:cNvPr id="14" name="组合 13">
            <a:extLst>
              <a:ext uri="{FF2B5EF4-FFF2-40B4-BE49-F238E27FC236}">
                <a16:creationId xmlns:a16="http://schemas.microsoft.com/office/drawing/2014/main" id="{5CEF7B6F-9E47-4CF2-B1E2-323B464E0E54}"/>
              </a:ext>
            </a:extLst>
          </p:cNvPr>
          <p:cNvGrpSpPr/>
          <p:nvPr/>
        </p:nvGrpSpPr>
        <p:grpSpPr>
          <a:xfrm>
            <a:off x="314116" y="4436299"/>
            <a:ext cx="2785199" cy="539329"/>
            <a:chOff x="314116" y="4426774"/>
            <a:chExt cx="2785199" cy="539329"/>
          </a:xfrm>
        </p:grpSpPr>
        <p:sp>
          <p:nvSpPr>
            <p:cNvPr id="47" name="文本框 46">
              <a:extLst>
                <a:ext uri="{FF2B5EF4-FFF2-40B4-BE49-F238E27FC236}">
                  <a16:creationId xmlns:a16="http://schemas.microsoft.com/office/drawing/2014/main" id="{5A7869A3-2305-4E62-8C37-49208DE86B73}"/>
                </a:ext>
              </a:extLst>
            </p:cNvPr>
            <p:cNvSpPr txBox="1"/>
            <p:nvPr/>
          </p:nvSpPr>
          <p:spPr>
            <a:xfrm>
              <a:off x="781052" y="4434829"/>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2</a:t>
              </a:r>
              <a:endParaRPr lang="zh-CN" altLang="en-US" sz="2800" b="1" dirty="0">
                <a:solidFill>
                  <a:srgbClr val="293247"/>
                </a:solidFill>
                <a:effectLst>
                  <a:outerShdw blurRad="38100" dist="38100" dir="2700000" algn="tl">
                    <a:srgbClr val="000000">
                      <a:alpha val="43137"/>
                    </a:srgbClr>
                  </a:outerShdw>
                </a:effectLst>
              </a:endParaRPr>
            </a:p>
          </p:txBody>
        </p:sp>
        <p:pic>
          <p:nvPicPr>
            <p:cNvPr id="48" name="图形 47" descr="灯泡">
              <a:extLst>
                <a:ext uri="{FF2B5EF4-FFF2-40B4-BE49-F238E27FC236}">
                  <a16:creationId xmlns:a16="http://schemas.microsoft.com/office/drawing/2014/main" id="{C5811553-B7DE-4554-93DC-79C415EA1D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4116" y="4426774"/>
              <a:ext cx="539329" cy="539329"/>
            </a:xfrm>
            <a:prstGeom prst="rect">
              <a:avLst/>
            </a:prstGeom>
          </p:spPr>
        </p:pic>
      </p:grpSp>
    </p:spTree>
    <p:extLst>
      <p:ext uri="{BB962C8B-B14F-4D97-AF65-F5344CB8AC3E}">
        <p14:creationId xmlns:p14="http://schemas.microsoft.com/office/powerpoint/2010/main" val="3826173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7136"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Discrimination Risk Ascription</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9" name="文本框 18">
            <a:extLst>
              <a:ext uri="{FF2B5EF4-FFF2-40B4-BE49-F238E27FC236}">
                <a16:creationId xmlns:a16="http://schemas.microsoft.com/office/drawing/2014/main" id="{968CF706-AEDB-4DB5-BA91-3FC0EB4D6B55}"/>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12</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D618CDA-0502-417C-BDAF-870626534F37}"/>
                  </a:ext>
                </a:extLst>
              </p:cNvPr>
              <p:cNvSpPr txBox="1"/>
              <p:nvPr/>
            </p:nvSpPr>
            <p:spPr>
              <a:xfrm>
                <a:off x="3225591" y="1064776"/>
                <a:ext cx="8105774" cy="3380092"/>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System Risk </a:t>
                </a:r>
                <a14:m>
                  <m:oMath xmlns:m="http://schemas.openxmlformats.org/officeDocument/2006/math">
                    <m:sSubSup>
                      <m:sSubSup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𝒋</m:t>
                        </m:r>
                      </m:sub>
                      <m:sup>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𝒔</m:t>
                        </m:r>
                      </m:sup>
                    </m:sSubSup>
                  </m:oMath>
                </a14:m>
                <a:r>
                  <a:rPr lang="en-US" altLang="zh-CN" sz="2000" b="1" dirty="0">
                    <a:solidFill>
                      <a:srgbClr val="293247"/>
                    </a:solidFill>
                    <a:effectLst>
                      <a:outerShdw blurRad="38100" dist="38100" dir="2700000" algn="tl">
                        <a:srgbClr val="000000">
                          <a:alpha val="43137"/>
                        </a:srgbClr>
                      </a:outerShdw>
                    </a:effectLst>
                  </a:rPr>
                  <a:t> Under the Topic of Sub-Subject </a:t>
                </a:r>
                <a14:m>
                  <m:oMath xmlns:m="http://schemas.openxmlformats.org/officeDocument/2006/math">
                    <m:sSub>
                      <m:sSub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e>
                      <m:sub>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oMath>
                </a14:m>
                <a:r>
                  <a:rPr lang="zh-CN" altLang="en-US" sz="2000" b="1" dirty="0">
                    <a:solidFill>
                      <a:srgbClr val="BA8D2D"/>
                    </a:solidFill>
                    <a:effectLst>
                      <a:outerShdw blurRad="38100" dist="38100" dir="2700000" algn="tl">
                        <a:srgbClr val="000000">
                          <a:alpha val="43137"/>
                        </a:srgbClr>
                      </a:outerShdw>
                    </a:effectLst>
                  </a:rPr>
                  <a:t> </a:t>
                </a:r>
                <a:endParaRPr lang="en-US" altLang="zh-CN" sz="2000" b="1" dirty="0">
                  <a:solidFill>
                    <a:srgbClr val="BA8D2D"/>
                  </a:solidFill>
                  <a:effectLst>
                    <a:outerShdw blurRad="38100" dist="38100" dir="2700000" algn="tl">
                      <a:srgbClr val="000000">
                        <a:alpha val="43137"/>
                      </a:srgbClr>
                    </a:outerShdw>
                  </a:effectLst>
                </a:endParaRPr>
              </a:p>
              <a:p>
                <a:r>
                  <a:rPr lang="en-US" altLang="zh-CN" sz="1500" b="1" dirty="0">
                    <a:solidFill>
                      <a:srgbClr val="7F7F7F"/>
                    </a:solidFill>
                    <a:effectLst>
                      <a:outerShdw blurRad="38100" dist="38100" dir="2700000" algn="tl">
                        <a:srgbClr val="000000">
                          <a:alpha val="43137"/>
                        </a:srgbClr>
                      </a:outerShdw>
                    </a:effectLst>
                  </a:rPr>
                  <a:t>In statistics, an estimator's bias refers to the separation between the estimator's expected value and the true value of the parameter being estimated.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∗0</m:t>
                        </m:r>
                      </m:sub>
                    </m:sSub>
                  </m:oMath>
                </a14:m>
                <a:r>
                  <a:rPr lang="en-US" altLang="zh-CN" sz="1500" dirty="0">
                    <a:solidFill>
                      <a:srgbClr val="7F7F7F"/>
                    </a:solidFill>
                  </a:rPr>
                  <a:t> denotes the true value of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oMath>
                </a14:m>
                <a:r>
                  <a:rPr lang="en-US" altLang="zh-CN" sz="1500" dirty="0">
                    <a:solidFill>
                      <a:srgbClr val="7F7F7F"/>
                    </a:solidFill>
                  </a:rPr>
                  <a:t>. When the learning machines make the prediction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oMath>
                </a14:m>
                <a:r>
                  <a:rPr lang="en-US" altLang="zh-CN" sz="1500" dirty="0">
                    <a:solidFill>
                      <a:srgbClr val="7F7F7F"/>
                    </a:solidFill>
                  </a:rPr>
                  <a:t>, the system risk caused by bias is:</a:t>
                </a:r>
              </a:p>
              <a:p>
                <a:pPr/>
                <a14:m>
                  <m:oMathPara xmlns:m="http://schemas.openxmlformats.org/officeDocument/2006/math">
                    <m:oMathParaPr>
                      <m:jc m:val="centerGroup"/>
                    </m:oMathParaPr>
                    <m:oMath xmlns:m="http://schemas.openxmlformats.org/officeDocument/2006/math">
                      <m:sSubSup>
                        <m:sSubSup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Sup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𝒔</m:t>
                          </m:r>
                        </m:sup>
                      </m:sSub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𝑬</m:t>
                          </m:r>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𝟎</m:t>
                              </m:r>
                            </m:sub>
                          </m:sSub>
                        </m:e>
                      </m:d>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𝟓</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a:p>
                <a:r>
                  <a:rPr lang="en-US" altLang="zh-CN" sz="1500" dirty="0">
                    <a:solidFill>
                      <a:srgbClr val="7F7F7F"/>
                    </a:solidFill>
                  </a:rPr>
                  <a:t>where </a:t>
                </a:r>
                <a14:m>
                  <m:oMath xmlns:m="http://schemas.openxmlformats.org/officeDocument/2006/math">
                    <m:r>
                      <a:rPr lang="en-US" altLang="zh-CN" sz="1500" i="1" dirty="0" smtClean="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is the expected value of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oMath>
                </a14:m>
                <a:r>
                  <a:rPr lang="en-US" altLang="zh-CN" sz="1500" dirty="0">
                    <a:solidFill>
                      <a:srgbClr val="7F7F7F"/>
                    </a:solidFill>
                  </a:rPr>
                  <a:t>. Ideally, </a:t>
                </a:r>
                <a14:m>
                  <m:oMath xmlns:m="http://schemas.openxmlformats.org/officeDocument/2006/math">
                    <m:r>
                      <a:rPr lang="en-US" altLang="zh-CN" sz="1500" i="1" dirty="0" smtClean="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𝑝</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err="1" smtClean="0">
                        <a:solidFill>
                          <a:srgbClr val="7F7F7F"/>
                        </a:solidFill>
                        <a:latin typeface="Cambria Math" panose="02040503050406030204" pitchFamily="18" charset="0"/>
                      </a:rPr>
                      <m:t>𝑑𝑐</m:t>
                    </m:r>
                  </m:oMath>
                </a14:m>
                <a:r>
                  <a:rPr lang="en-US" altLang="zh-CN" sz="1500" dirty="0">
                    <a:solidFill>
                      <a:srgbClr val="7F7F7F"/>
                    </a:solidFill>
                  </a:rPr>
                  <a:t>, or discretely, </a:t>
                </a:r>
                <a14:m>
                  <m:oMath xmlns:m="http://schemas.openxmlformats.org/officeDocument/2006/math">
                    <m:r>
                      <a:rPr lang="en-US" altLang="zh-CN" sz="1500" i="1" dirty="0" smtClean="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nary>
                      <m:naryPr>
                        <m:chr m:val="∑"/>
                        <m:supHide m:val="on"/>
                        <m:ctrlPr>
                          <a:rPr lang="en-US" altLang="zh-CN" sz="1500" i="1" dirty="0" smtClean="0">
                            <a:solidFill>
                              <a:srgbClr val="7F7F7F"/>
                            </a:solidFill>
                            <a:latin typeface="Cambria Math" panose="02040503050406030204" pitchFamily="18" charset="0"/>
                          </a:rPr>
                        </m:ctrlPr>
                      </m:naryPr>
                      <m:sub>
                        <m:r>
                          <a:rPr lang="en-US" altLang="zh-CN" sz="1500" b="0" i="1" dirty="0" smtClean="0">
                            <a:solidFill>
                              <a:srgbClr val="7F7F7F"/>
                            </a:solidFill>
                            <a:latin typeface="Cambria Math" panose="02040503050406030204" pitchFamily="18" charset="0"/>
                          </a:rPr>
                          <m:t>𝑖</m:t>
                        </m:r>
                      </m:sub>
                      <m:sup/>
                      <m:e>
                        <m:r>
                          <a:rPr lang="en-US" altLang="zh-CN" sz="1500" i="1" dirty="0">
                            <a:solidFill>
                              <a:srgbClr val="7F7F7F"/>
                            </a:solidFill>
                            <a:latin typeface="Cambria Math" panose="02040503050406030204" pitchFamily="18" charset="0"/>
                          </a:rPr>
                          <m:t>{</m:t>
                        </m:r>
                        <m:sSub>
                          <m:sSubPr>
                            <m:ctrlPr>
                              <a:rPr lang="en-US" altLang="zh-CN" sz="1500" i="1" dirty="0" err="1">
                                <a:solidFill>
                                  <a:srgbClr val="7F7F7F"/>
                                </a:solidFill>
                                <a:latin typeface="Cambria Math" panose="02040503050406030204" pitchFamily="18" charset="0"/>
                              </a:rPr>
                            </m:ctrlPr>
                          </m:sSubPr>
                          <m:e>
                            <m:r>
                              <a:rPr lang="en-US" altLang="zh-CN" sz="1500" i="1" dirty="0" err="1">
                                <a:solidFill>
                                  <a:srgbClr val="7F7F7F"/>
                                </a:solidFill>
                                <a:latin typeface="Cambria Math" panose="02040503050406030204" pitchFamily="18" charset="0"/>
                              </a:rPr>
                              <m:t>𝑝</m:t>
                            </m:r>
                          </m:e>
                          <m:sub>
                            <m:r>
                              <a:rPr lang="en-US" altLang="zh-CN" sz="1500" i="1" dirty="0" err="1">
                                <a:solidFill>
                                  <a:srgbClr val="7F7F7F"/>
                                </a:solidFill>
                                <a:latin typeface="Cambria Math" panose="02040503050406030204" pitchFamily="18" charset="0"/>
                              </a:rPr>
                              <m:t>𝑖𝑗</m:t>
                            </m:r>
                          </m:sub>
                        </m:sSub>
                        <m:r>
                          <a:rPr lang="en-US" altLang="zh-CN" sz="1500" i="1" dirty="0" err="1" smtClean="0">
                            <a:solidFill>
                              <a:srgbClr val="7F7F7F"/>
                            </a:solidFill>
                            <a:latin typeface="Cambria Math" panose="02040503050406030204" pitchFamily="18" charset="0"/>
                          </a:rPr>
                          <m:t>·</m:t>
                        </m:r>
                        <m:sSub>
                          <m:sSubPr>
                            <m:ctrlPr>
                              <a:rPr lang="en-US" altLang="zh-CN" sz="1500" i="1" dirty="0" err="1">
                                <a:solidFill>
                                  <a:srgbClr val="7F7F7F"/>
                                </a:solidFill>
                                <a:latin typeface="Cambria Math" panose="02040503050406030204" pitchFamily="18" charset="0"/>
                              </a:rPr>
                            </m:ctrlPr>
                          </m:sSubPr>
                          <m:e>
                            <m:r>
                              <a:rPr lang="en-US" altLang="zh-CN" sz="1500" i="1" dirty="0" err="1">
                                <a:solidFill>
                                  <a:srgbClr val="7F7F7F"/>
                                </a:solidFill>
                                <a:latin typeface="Cambria Math" panose="02040503050406030204" pitchFamily="18" charset="0"/>
                              </a:rPr>
                              <m:t>𝑞</m:t>
                            </m:r>
                          </m:e>
                          <m:sub>
                            <m:r>
                              <a:rPr lang="en-US" altLang="zh-CN" sz="1500" i="1" dirty="0" err="1">
                                <a:solidFill>
                                  <a:srgbClr val="7F7F7F"/>
                                </a:solidFill>
                                <a:latin typeface="Cambria Math" panose="02040503050406030204" pitchFamily="18" charset="0"/>
                              </a:rPr>
                              <m:t>𝑖</m:t>
                            </m:r>
                          </m:sub>
                        </m:sSub>
                        <m:r>
                          <a:rPr lang="en-US" altLang="zh-CN" sz="1500" i="1" dirty="0">
                            <a:solidFill>
                              <a:srgbClr val="7F7F7F"/>
                            </a:solidFill>
                            <a:latin typeface="Cambria Math" panose="02040503050406030204" pitchFamily="18" charset="0"/>
                          </a:rPr>
                          <m:t>}</m:t>
                        </m:r>
                      </m:e>
                    </m:nary>
                  </m:oMath>
                </a14:m>
                <a:r>
                  <a:rPr lang="en-US" altLang="zh-CN" sz="1500" dirty="0">
                    <a:solidFill>
                      <a:srgbClr val="7F7F7F"/>
                    </a:solidFill>
                  </a:rPr>
                  <a:t>.</a:t>
                </a:r>
              </a:p>
              <a:p>
                <a:endParaRPr lang="en-US" altLang="zh-CN" sz="1500" dirty="0">
                  <a:solidFill>
                    <a:srgbClr val="7F7F7F"/>
                  </a:solidFill>
                </a:endParaRPr>
              </a:p>
              <a:p>
                <a:r>
                  <a:rPr lang="en-US" altLang="zh-CN" sz="1500" dirty="0">
                    <a:solidFill>
                      <a:srgbClr val="7F7F7F"/>
                    </a:solidFill>
                  </a:rPr>
                  <a:t>In the experiments, we might assign a uniform distribution with its dimensionality </a:t>
                </a:r>
                <a:r>
                  <a:rPr lang="en-US" altLang="zh-CN" sz="1500" dirty="0" err="1">
                    <a:solidFill>
                      <a:srgbClr val="7F7F7F"/>
                    </a:solidFill>
                  </a:rPr>
                  <a:t>equalling</a:t>
                </a:r>
                <a:r>
                  <a:rPr lang="en-US" altLang="zh-CN" sz="1500" dirty="0">
                    <a:solidFill>
                      <a:srgbClr val="7F7F7F"/>
                    </a:solidFill>
                  </a:rPr>
                  <a:t> the number of the attribute's categories to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∗0</m:t>
                        </m:r>
                      </m:sub>
                    </m:sSub>
                  </m:oMath>
                </a14:m>
                <a:r>
                  <a:rPr lang="en-US" altLang="zh-CN" sz="1500" dirty="0">
                    <a:solidFill>
                      <a:srgbClr val="7F7F7F"/>
                    </a:solidFill>
                  </a:rPr>
                  <a:t>. For example, in the binary gender setting, we could set </a:t>
                </a:r>
                <a14:m>
                  <m:oMath xmlns:m="http://schemas.openxmlformats.org/officeDocument/2006/math">
                    <m:sSub>
                      <m:sSubPr>
                        <m:ctrlPr>
                          <a:rPr lang="en-US" altLang="zh-CN" sz="1500" i="1" dirty="0"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∗0</m:t>
                        </m:r>
                      </m:sub>
                    </m:sSub>
                    <m:r>
                      <a:rPr lang="en-US" altLang="zh-CN" sz="1500" i="1" dirty="0" smtClean="0">
                        <a:solidFill>
                          <a:srgbClr val="7F7F7F"/>
                        </a:solidFill>
                        <a:latin typeface="Cambria Math" panose="02040503050406030204" pitchFamily="18" charset="0"/>
                      </a:rPr>
                      <m:t>=(</m:t>
                    </m:r>
                    <m:r>
                      <a:rPr lang="en-US" altLang="zh-CN" sz="1500" i="1" dirty="0">
                        <a:solidFill>
                          <a:srgbClr val="7F7F7F"/>
                        </a:solidFill>
                        <a:latin typeface="Cambria Math" panose="02040503050406030204" pitchFamily="18" charset="0"/>
                      </a:rPr>
                      <m:t>0.5, 0.5</m:t>
                    </m:r>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When a learning machine predicts </a:t>
                </a:r>
                <a14:m>
                  <m:oMath xmlns:m="http://schemas.openxmlformats.org/officeDocument/2006/math">
                    <m:r>
                      <a:rPr lang="en-US" altLang="zh-CN" sz="1500" i="1" dirty="0" smtClean="0">
                        <a:solidFill>
                          <a:srgbClr val="7F7F7F"/>
                        </a:solidFill>
                        <a:latin typeface="Cambria Math" panose="02040503050406030204" pitchFamily="18" charset="0"/>
                      </a:rPr>
                      <m:t>(</m:t>
                    </m:r>
                    <m:r>
                      <a:rPr lang="en-US" altLang="zh-CN" sz="1500" i="1" dirty="0">
                        <a:solidFill>
                          <a:srgbClr val="7F7F7F"/>
                        </a:solidFill>
                        <a:latin typeface="Cambria Math" panose="02040503050406030204" pitchFamily="18" charset="0"/>
                      </a:rPr>
                      <m:t>0,5, 0.5</m:t>
                    </m:r>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precisely, it is unbiased in both the statistical and the discriminatory sense.</a:t>
                </a:r>
                <a:endParaRPr lang="zh-CN" altLang="en-US" sz="1500" b="1" dirty="0">
                  <a:solidFill>
                    <a:srgbClr val="BA8D2D"/>
                  </a:solidFill>
                  <a:effectLst>
                    <a:outerShdw blurRad="38100" dist="38100" dir="2700000" algn="tl">
                      <a:srgbClr val="000000">
                        <a:alpha val="43137"/>
                      </a:srgbClr>
                    </a:outerShdw>
                  </a:effectLst>
                </a:endParaRPr>
              </a:p>
            </p:txBody>
          </p:sp>
        </mc:Choice>
        <mc:Fallback xmlns="">
          <p:sp>
            <p:nvSpPr>
              <p:cNvPr id="47" name="文本框 46">
                <a:extLst>
                  <a:ext uri="{FF2B5EF4-FFF2-40B4-BE49-F238E27FC236}">
                    <a16:creationId xmlns:a16="http://schemas.microsoft.com/office/drawing/2014/main" id="{7D618CDA-0502-417C-BDAF-870626534F37}"/>
                  </a:ext>
                </a:extLst>
              </p:cNvPr>
              <p:cNvSpPr txBox="1">
                <a:spLocks noRot="1" noChangeAspect="1" noMove="1" noResize="1" noEditPoints="1" noAdjustHandles="1" noChangeArrowheads="1" noChangeShapeType="1" noTextEdit="1"/>
              </p:cNvSpPr>
              <p:nvPr/>
            </p:nvSpPr>
            <p:spPr>
              <a:xfrm>
                <a:off x="3225591" y="1064776"/>
                <a:ext cx="8105774" cy="3380092"/>
              </a:xfrm>
              <a:prstGeom prst="rect">
                <a:avLst/>
              </a:prstGeom>
              <a:blipFill>
                <a:blip r:embed="rId3"/>
                <a:stretch>
                  <a:fillRect l="-3233" t="-1264" b="-1083"/>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FE435903-61AC-40D6-B557-20C75F875DAD}"/>
              </a:ext>
            </a:extLst>
          </p:cNvPr>
          <p:cNvGrpSpPr/>
          <p:nvPr/>
        </p:nvGrpSpPr>
        <p:grpSpPr>
          <a:xfrm>
            <a:off x="314116" y="1056721"/>
            <a:ext cx="2785199" cy="539329"/>
            <a:chOff x="314116" y="1056721"/>
            <a:chExt cx="2785199" cy="539329"/>
          </a:xfrm>
        </p:grpSpPr>
        <p:sp>
          <p:nvSpPr>
            <p:cNvPr id="49" name="文本框 48">
              <a:extLst>
                <a:ext uri="{FF2B5EF4-FFF2-40B4-BE49-F238E27FC236}">
                  <a16:creationId xmlns:a16="http://schemas.microsoft.com/office/drawing/2014/main" id="{78518653-9E6D-446D-B420-0E03CC592CA6}"/>
                </a:ext>
              </a:extLst>
            </p:cNvPr>
            <p:cNvSpPr txBox="1"/>
            <p:nvPr/>
          </p:nvSpPr>
          <p:spPr>
            <a:xfrm>
              <a:off x="781052" y="1064776"/>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3</a:t>
              </a:r>
              <a:endParaRPr lang="zh-CN" altLang="en-US" sz="2800" b="1" dirty="0">
                <a:solidFill>
                  <a:srgbClr val="293247"/>
                </a:solidFill>
                <a:effectLst>
                  <a:outerShdw blurRad="38100" dist="38100" dir="2700000" algn="tl">
                    <a:srgbClr val="000000">
                      <a:alpha val="43137"/>
                    </a:srgbClr>
                  </a:outerShdw>
                </a:effectLst>
              </a:endParaRPr>
            </a:p>
          </p:txBody>
        </p:sp>
        <p:pic>
          <p:nvPicPr>
            <p:cNvPr id="50" name="图形 49" descr="灯泡">
              <a:extLst>
                <a:ext uri="{FF2B5EF4-FFF2-40B4-BE49-F238E27FC236}">
                  <a16:creationId xmlns:a16="http://schemas.microsoft.com/office/drawing/2014/main" id="{15F8177C-BE28-4EC5-9134-AADA4E8C54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1056721"/>
              <a:ext cx="539329" cy="539329"/>
            </a:xfrm>
            <a:prstGeom prst="rect">
              <a:avLst/>
            </a:prstGeom>
          </p:spPr>
        </p:pic>
      </p:grpSp>
      <p:grpSp>
        <p:nvGrpSpPr>
          <p:cNvPr id="3" name="组合 2">
            <a:extLst>
              <a:ext uri="{FF2B5EF4-FFF2-40B4-BE49-F238E27FC236}">
                <a16:creationId xmlns:a16="http://schemas.microsoft.com/office/drawing/2014/main" id="{A5CF8A90-C83C-4278-8A83-0CE1AC734A34}"/>
              </a:ext>
            </a:extLst>
          </p:cNvPr>
          <p:cNvGrpSpPr/>
          <p:nvPr/>
        </p:nvGrpSpPr>
        <p:grpSpPr>
          <a:xfrm>
            <a:off x="314116" y="4483924"/>
            <a:ext cx="11017249" cy="1976064"/>
            <a:chOff x="314116" y="4436299"/>
            <a:chExt cx="11017249" cy="1976064"/>
          </a:xfrm>
        </p:grpSpPr>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E52A190-1649-41A8-8D33-276FDD4186C0}"/>
                    </a:ext>
                  </a:extLst>
                </p:cNvPr>
                <p:cNvSpPr txBox="1"/>
                <p:nvPr/>
              </p:nvSpPr>
              <p:spPr>
                <a:xfrm>
                  <a:off x="3225591" y="4442785"/>
                  <a:ext cx="8105774" cy="1969578"/>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 Efficiency Risk </a:t>
                  </a:r>
                  <a14:m>
                    <m:oMath xmlns:m="http://schemas.openxmlformats.org/officeDocument/2006/math">
                      <m:sSubSup>
                        <m:sSubSup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up>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bSup>
                    </m:oMath>
                  </a14:m>
                  <a:r>
                    <a:rPr lang="en-US" altLang="zh-CN" sz="2000" b="1" dirty="0">
                      <a:solidFill>
                        <a:srgbClr val="293247"/>
                      </a:solidFill>
                      <a:effectLst>
                        <a:outerShdw blurRad="38100" dist="38100" dir="2700000" algn="tl">
                          <a:srgbClr val="000000">
                            <a:alpha val="43137"/>
                          </a:srgbClr>
                        </a:outerShdw>
                      </a:effectLst>
                    </a:rPr>
                    <a:t> Under the Topic of Sub-Subject </a:t>
                  </a:r>
                  <a14:m>
                    <m:oMath xmlns:m="http://schemas.openxmlformats.org/officeDocument/2006/math">
                      <m:sSub>
                        <m:sSub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e>
                        <m:sub>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oMath>
                  </a14:m>
                  <a:r>
                    <a:rPr lang="en-US" altLang="zh-CN" sz="2000" b="1" dirty="0">
                      <a:solidFill>
                        <a:srgbClr val="293247"/>
                      </a:solidFill>
                      <a:effectLst>
                        <a:outerShdw blurRad="38100" dist="38100" dir="2700000" algn="tl">
                          <a:srgbClr val="000000">
                            <a:alpha val="43137"/>
                          </a:srgbClr>
                        </a:outerShdw>
                      </a:effectLst>
                    </a:rPr>
                    <a:t> </a:t>
                  </a:r>
                </a:p>
                <a:p>
                  <a:r>
                    <a:rPr lang="en-US" altLang="zh-CN" sz="1500" b="1" dirty="0">
                      <a:solidFill>
                        <a:srgbClr val="7F7F7F"/>
                      </a:solidFill>
                      <a:effectLst>
                        <a:outerShdw blurRad="38100" dist="38100" dir="2700000" algn="tl">
                          <a:srgbClr val="000000">
                            <a:alpha val="43137"/>
                          </a:srgbClr>
                        </a:outerShdw>
                      </a:effectLst>
                    </a:rPr>
                    <a:t>In statistics, an efficient estimator has the minimum possible variance, suggesting a minimal deviation between the estimated value and the true value in the </a:t>
                  </a:r>
                  <a14:m>
                    <m:oMath xmlns:m="http://schemas.openxmlformats.org/officeDocument/2006/math">
                      <m:sSub>
                        <m:sSubPr>
                          <m:ctrlPr>
                            <a:rPr lang="en-US" altLang="zh-CN" sz="15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ctrlPr>
                        </m:sSubPr>
                        <m:e>
                          <m:r>
                            <a:rPr lang="en-US" altLang="zh-CN" sz="15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𝑳</m:t>
                          </m:r>
                        </m:e>
                        <m:sub>
                          <m:r>
                            <a:rPr lang="en-US" altLang="zh-CN" sz="1500"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𝟐</m:t>
                          </m:r>
                        </m:sub>
                      </m:sSub>
                    </m:oMath>
                  </a14:m>
                  <a:r>
                    <a:rPr lang="en-US" altLang="zh-CN" sz="1500" b="1" dirty="0">
                      <a:solidFill>
                        <a:srgbClr val="7F7F7F"/>
                      </a:solidFill>
                      <a:effectLst>
                        <a:outerShdw blurRad="38100" dist="38100" dir="2700000" algn="tl">
                          <a:srgbClr val="000000">
                            <a:alpha val="43137"/>
                          </a:srgbClr>
                        </a:outerShdw>
                      </a:effectLst>
                    </a:rPr>
                    <a:t> norm sense. </a:t>
                  </a:r>
                  <a:r>
                    <a:rPr lang="en-US" altLang="zh-CN" sz="1500" dirty="0">
                      <a:solidFill>
                        <a:srgbClr val="7F7F7F"/>
                      </a:solidFill>
                    </a:rPr>
                    <a:t>In the context of discrimination estimation, </a:t>
                  </a:r>
                  <a14:m>
                    <m:oMath xmlns:m="http://schemas.openxmlformats.org/officeDocument/2006/math">
                      <m:r>
                        <a:rPr lang="en-US" altLang="zh-CN" sz="1500" i="1" dirty="0" smtClean="0">
                          <a:solidFill>
                            <a:srgbClr val="7F7F7F"/>
                          </a:solidFill>
                          <a:latin typeface="Cambria Math" panose="02040503050406030204" pitchFamily="18" charset="0"/>
                        </a:rPr>
                        <m:t>𝐽</m:t>
                      </m:r>
                      <m:r>
                        <a:rPr lang="en-US" altLang="zh-CN" sz="1500" i="1" dirty="0">
                          <a:solidFill>
                            <a:srgbClr val="7F7F7F"/>
                          </a:solidFill>
                          <a:latin typeface="Cambria Math" panose="02040503050406030204" pitchFamily="18" charset="0"/>
                        </a:rPr>
                        <m:t>(</m:t>
                      </m:r>
                      <m:r>
                        <a:rPr lang="en-US" altLang="zh-CN" sz="1500" i="1" dirty="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is the discrimination risk of an efficient learning machine, as the variance of </a:t>
                  </a:r>
                  <a14:m>
                    <m:oMath xmlns:m="http://schemas.openxmlformats.org/officeDocument/2006/math">
                      <m:r>
                        <a:rPr lang="en-US" altLang="zh-CN" sz="1500" i="1" dirty="0" smtClean="0">
                          <a:solidFill>
                            <a:srgbClr val="7F7F7F"/>
                          </a:solidFill>
                          <a:latin typeface="Cambria Math" panose="02040503050406030204" pitchFamily="18" charset="0"/>
                        </a:rPr>
                        <m:t>𝐸</m:t>
                      </m:r>
                      <m:r>
                        <a:rPr lang="en-US" altLang="zh-CN" sz="1500" i="1" dirty="0">
                          <a:solidFill>
                            <a:srgbClr val="7F7F7F"/>
                          </a:solidFill>
                          <a:latin typeface="Cambria Math" panose="02040503050406030204" pitchFamily="18" charset="0"/>
                        </a:rPr>
                        <m:t>(</m:t>
                      </m:r>
                      <m:sSub>
                        <m:sSubPr>
                          <m:ctrlPr>
                            <a:rPr lang="en-US" altLang="zh-CN" sz="1500" i="1" dirty="0" smtClean="0">
                              <a:solidFill>
                                <a:srgbClr val="7F7F7F"/>
                              </a:solidFill>
                              <a:latin typeface="Cambria Math" panose="02040503050406030204" pitchFamily="18" charset="0"/>
                            </a:rPr>
                          </m:ctrlPr>
                        </m:sSubPr>
                        <m:e>
                          <m:r>
                            <a:rPr lang="en-US" altLang="zh-CN" sz="1500" i="1" dirty="0">
                              <a:solidFill>
                                <a:srgbClr val="7F7F7F"/>
                              </a:solidFill>
                              <a:latin typeface="Cambria Math" panose="02040503050406030204" pitchFamily="18" charset="0"/>
                            </a:rPr>
                            <m:t>𝑃</m:t>
                          </m:r>
                        </m:e>
                        <m:sub>
                          <m:r>
                            <a:rPr lang="en-US" altLang="zh-CN" sz="1500" i="1" dirty="0" smtClean="0">
                              <a:solidFill>
                                <a:srgbClr val="7F7F7F"/>
                              </a:solidFill>
                              <a:latin typeface="Cambria Math" panose="02040503050406030204" pitchFamily="18" charset="0"/>
                            </a:rPr>
                            <m:t>∗</m:t>
                          </m:r>
                          <m:r>
                            <a:rPr lang="en-US" altLang="zh-CN" sz="1500" i="1" dirty="0" smtClean="0">
                              <a:solidFill>
                                <a:srgbClr val="7F7F7F"/>
                              </a:solidFill>
                              <a:latin typeface="Cambria Math" panose="02040503050406030204" pitchFamily="18" charset="0"/>
                            </a:rPr>
                            <m:t>𝑗</m:t>
                          </m:r>
                        </m:sub>
                      </m:sSub>
                      <m:r>
                        <a:rPr lang="en-US" altLang="zh-CN" sz="1500" i="1" dirty="0" smtClean="0">
                          <a:solidFill>
                            <a:srgbClr val="7F7F7F"/>
                          </a:solidFill>
                          <a:latin typeface="Cambria Math" panose="02040503050406030204" pitchFamily="18" charset="0"/>
                        </a:rPr>
                        <m:t>)</m:t>
                      </m:r>
                    </m:oMath>
                  </a14:m>
                  <a:r>
                    <a:rPr lang="en-US" altLang="zh-CN" sz="1500" dirty="0">
                      <a:solidFill>
                        <a:srgbClr val="7F7F7F"/>
                      </a:solidFill>
                    </a:rPr>
                    <a:t> equals 0. We define </a:t>
                  </a:r>
                  <a14:m>
                    <m:oMath xmlns:m="http://schemas.openxmlformats.org/officeDocument/2006/math">
                      <m:sSubSup>
                        <m:sSubSupPr>
                          <m:ctrlPr>
                            <a:rPr lang="en-US" altLang="zh-CN" sz="1500" i="1" dirty="0" err="1" smtClean="0">
                              <a:solidFill>
                                <a:srgbClr val="7F7F7F"/>
                              </a:solidFill>
                              <a:latin typeface="Cambria Math" panose="02040503050406030204" pitchFamily="18" charset="0"/>
                            </a:rPr>
                          </m:ctrlPr>
                        </m:sSubSupPr>
                        <m:e>
                          <m:r>
                            <a:rPr lang="en-US" altLang="zh-CN" sz="1500" i="1" dirty="0" smtClean="0">
                              <a:solidFill>
                                <a:srgbClr val="7F7F7F"/>
                              </a:solidFill>
                              <a:latin typeface="Cambria Math" panose="02040503050406030204" pitchFamily="18" charset="0"/>
                            </a:rPr>
                            <m:t>𝑟</m:t>
                          </m:r>
                        </m:e>
                        <m:sub>
                          <m:r>
                            <a:rPr lang="en-US" altLang="zh-CN" sz="1500" i="1" dirty="0" err="1">
                              <a:solidFill>
                                <a:srgbClr val="7F7F7F"/>
                              </a:solidFill>
                              <a:latin typeface="Cambria Math" panose="02040503050406030204" pitchFamily="18" charset="0"/>
                            </a:rPr>
                            <m:t>𝑗</m:t>
                          </m:r>
                        </m:sub>
                        <m:sup>
                          <m:r>
                            <a:rPr lang="en-US" altLang="zh-CN" sz="1500" i="1" dirty="0" err="1" smtClean="0">
                              <a:solidFill>
                                <a:srgbClr val="7F7F7F"/>
                              </a:solidFill>
                              <a:latin typeface="Cambria Math" panose="02040503050406030204" pitchFamily="18" charset="0"/>
                            </a:rPr>
                            <m:t>𝑒</m:t>
                          </m:r>
                        </m:sup>
                      </m:sSubSup>
                    </m:oMath>
                  </a14:m>
                  <a:r>
                    <a:rPr lang="en-US" altLang="zh-CN" sz="1500" dirty="0">
                      <a:solidFill>
                        <a:srgbClr val="7F7F7F"/>
                      </a:solidFill>
                    </a:rPr>
                    <a:t> as the overall discrimination risk </a:t>
                  </a:r>
                  <a14:m>
                    <m:oMath xmlns:m="http://schemas.openxmlformats.org/officeDocument/2006/math">
                      <m:sSub>
                        <m:sSubPr>
                          <m:ctrlPr>
                            <a:rPr lang="en-US" altLang="zh-CN" sz="1500" i="1" dirty="0" err="1" smtClean="0">
                              <a:solidFill>
                                <a:srgbClr val="7F7F7F"/>
                              </a:solidFill>
                              <a:latin typeface="Cambria Math" panose="02040503050406030204" pitchFamily="18" charset="0"/>
                            </a:rPr>
                          </m:ctrlPr>
                        </m:sSubPr>
                        <m:e>
                          <m:r>
                            <a:rPr lang="en-US" altLang="zh-CN" sz="1500" i="1" dirty="0" smtClean="0">
                              <a:solidFill>
                                <a:srgbClr val="7F7F7F"/>
                              </a:solidFill>
                              <a:latin typeface="Cambria Math" panose="02040503050406030204" pitchFamily="18" charset="0"/>
                            </a:rPr>
                            <m:t>𝑟</m:t>
                          </m:r>
                        </m:e>
                        <m:sub>
                          <m:r>
                            <a:rPr lang="en-US" altLang="zh-CN" sz="1500" i="1" dirty="0" err="1" smtClean="0">
                              <a:solidFill>
                                <a:srgbClr val="7F7F7F"/>
                              </a:solidFill>
                              <a:latin typeface="Cambria Math" panose="02040503050406030204" pitchFamily="18" charset="0"/>
                            </a:rPr>
                            <m:t>𝑗</m:t>
                          </m:r>
                        </m:sub>
                      </m:sSub>
                    </m:oMath>
                  </a14:m>
                  <a:r>
                    <a:rPr lang="en-US" altLang="zh-CN" sz="1500" dirty="0">
                      <a:solidFill>
                        <a:srgbClr val="7F7F7F"/>
                      </a:solidFill>
                    </a:rPr>
                    <a:t> minus the risk of a most efficient learning machine:</a:t>
                  </a:r>
                  <a:endParaRPr lang="en-US" altLang="zh-CN" sz="1500" b="0" i="1" dirty="0">
                    <a:solidFill>
                      <a:srgbClr val="7F7F7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Sup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𝒆</m:t>
                            </m:r>
                          </m:sup>
                        </m:sSub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𝑹</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𝑬</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𝟔</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p:txBody>
            </p:sp>
          </mc:Choice>
          <mc:Fallback xmlns="">
            <p:sp>
              <p:nvSpPr>
                <p:cNvPr id="51" name="文本框 50">
                  <a:extLst>
                    <a:ext uri="{FF2B5EF4-FFF2-40B4-BE49-F238E27FC236}">
                      <a16:creationId xmlns:a16="http://schemas.microsoft.com/office/drawing/2014/main" id="{EE52A190-1649-41A8-8D33-276FDD4186C0}"/>
                    </a:ext>
                  </a:extLst>
                </p:cNvPr>
                <p:cNvSpPr txBox="1">
                  <a:spLocks noRot="1" noChangeAspect="1" noMove="1" noResize="1" noEditPoints="1" noAdjustHandles="1" noChangeArrowheads="1" noChangeShapeType="1" noTextEdit="1"/>
                </p:cNvSpPr>
                <p:nvPr/>
              </p:nvSpPr>
              <p:spPr>
                <a:xfrm>
                  <a:off x="3225591" y="4442785"/>
                  <a:ext cx="8105774" cy="1969578"/>
                </a:xfrm>
                <a:prstGeom prst="rect">
                  <a:avLst/>
                </a:prstGeom>
                <a:blipFill>
                  <a:blip r:embed="rId6"/>
                  <a:stretch>
                    <a:fillRect l="-376" t="-2167" r="-677" b="-2167"/>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2AE1C413-4A23-4993-8D0D-4F9EB56D9021}"/>
                </a:ext>
              </a:extLst>
            </p:cNvPr>
            <p:cNvGrpSpPr/>
            <p:nvPr/>
          </p:nvGrpSpPr>
          <p:grpSpPr>
            <a:xfrm>
              <a:off x="314116" y="4436299"/>
              <a:ext cx="2785199" cy="539329"/>
              <a:chOff x="314116" y="4426774"/>
              <a:chExt cx="2785199" cy="539329"/>
            </a:xfrm>
          </p:grpSpPr>
          <p:sp>
            <p:nvSpPr>
              <p:cNvPr id="53" name="文本框 52">
                <a:extLst>
                  <a:ext uri="{FF2B5EF4-FFF2-40B4-BE49-F238E27FC236}">
                    <a16:creationId xmlns:a16="http://schemas.microsoft.com/office/drawing/2014/main" id="{3C8824CA-1E73-4709-AAC0-08D8114285F9}"/>
                  </a:ext>
                </a:extLst>
              </p:cNvPr>
              <p:cNvSpPr txBox="1"/>
              <p:nvPr/>
            </p:nvSpPr>
            <p:spPr>
              <a:xfrm>
                <a:off x="781052" y="4434829"/>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4</a:t>
                </a:r>
                <a:endParaRPr lang="zh-CN" altLang="en-US" sz="2800" b="1" dirty="0">
                  <a:solidFill>
                    <a:srgbClr val="293247"/>
                  </a:solidFill>
                  <a:effectLst>
                    <a:outerShdw blurRad="38100" dist="38100" dir="2700000" algn="tl">
                      <a:srgbClr val="000000">
                        <a:alpha val="43137"/>
                      </a:srgbClr>
                    </a:outerShdw>
                  </a:effectLst>
                </a:endParaRPr>
              </a:p>
            </p:txBody>
          </p:sp>
          <p:pic>
            <p:nvPicPr>
              <p:cNvPr id="54" name="图形 53" descr="灯泡">
                <a:extLst>
                  <a:ext uri="{FF2B5EF4-FFF2-40B4-BE49-F238E27FC236}">
                    <a16:creationId xmlns:a16="http://schemas.microsoft.com/office/drawing/2014/main" id="{ECDC5561-FCE0-43FE-A170-1336BA4C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4426774"/>
                <a:ext cx="539329" cy="539329"/>
              </a:xfrm>
              <a:prstGeom prst="rect">
                <a:avLst/>
              </a:prstGeom>
            </p:spPr>
          </p:pic>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7136"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Discrimination Risk Ascription</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B837B365-04B2-4F50-AD88-03CB7282A789}"/>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13</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B819F61-6329-4254-924B-1246A5348F92}"/>
                  </a:ext>
                </a:extLst>
              </p:cNvPr>
              <p:cNvSpPr txBox="1"/>
              <p:nvPr/>
            </p:nvSpPr>
            <p:spPr>
              <a:xfrm>
                <a:off x="3225591" y="1064776"/>
                <a:ext cx="8105774" cy="5278112"/>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System Risk </a:t>
                </a:r>
                <a14:m>
                  <m:oMath xmlns:m="http://schemas.openxmlformats.org/officeDocument/2006/math">
                    <m:sSup>
                      <m:sSup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sz="2000" b="1" dirty="0">
                    <a:solidFill>
                      <a:srgbClr val="293247"/>
                    </a:solidFill>
                    <a:effectLst>
                      <a:outerShdw blurRad="38100" dist="38100" dir="2700000" algn="tl">
                        <a:srgbClr val="000000">
                          <a:alpha val="43137"/>
                        </a:srgbClr>
                      </a:outerShdw>
                    </a:effectLst>
                  </a:rPr>
                  <a:t> and Efficiency Risk </a:t>
                </a:r>
                <a14:m>
                  <m:oMath xmlns:m="http://schemas.openxmlformats.org/officeDocument/2006/math">
                    <m:sSup>
                      <m:sSup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p>
                  </m:oMath>
                </a14:m>
                <a:r>
                  <a:rPr lang="zh-CN" altLang="en-US" sz="2000" b="1" dirty="0">
                    <a:solidFill>
                      <a:srgbClr val="BA8D2D"/>
                    </a:solidFill>
                    <a:effectLst>
                      <a:outerShdw blurRad="38100" dist="38100" dir="2700000" algn="tl">
                        <a:srgbClr val="000000">
                          <a:alpha val="43137"/>
                        </a:srgbClr>
                      </a:outerShdw>
                    </a:effectLst>
                  </a:rPr>
                  <a:t> </a:t>
                </a:r>
                <a:endParaRPr lang="en-US" altLang="zh-CN" sz="2000" b="1" dirty="0">
                  <a:solidFill>
                    <a:srgbClr val="BA8D2D"/>
                  </a:solidFill>
                  <a:effectLst>
                    <a:outerShdw blurRad="38100" dist="38100" dir="2700000" algn="tl">
                      <a:srgbClr val="000000">
                        <a:alpha val="43137"/>
                      </a:srgbClr>
                    </a:outerShdw>
                  </a:effectLst>
                </a:endParaRPr>
              </a:p>
              <a:p>
                <a:r>
                  <a:rPr lang="en-US" altLang="zh-CN" sz="1600" dirty="0">
                    <a:solidFill>
                      <a:srgbClr val="7F7F7F"/>
                    </a:solidFill>
                  </a:rPr>
                  <a:t>Similarly with the definition of </a:t>
                </a:r>
                <a14:m>
                  <m:oMath xmlns:m="http://schemas.openxmlformats.org/officeDocument/2006/math">
                    <m:r>
                      <a:rPr lang="en-US" altLang="zh-CN" sz="1600" i="1" dirty="0" smtClean="0">
                        <a:solidFill>
                          <a:srgbClr val="7F7F7F"/>
                        </a:solidFill>
                        <a:latin typeface="Cambria Math" panose="02040503050406030204" pitchFamily="18" charset="0"/>
                      </a:rPr>
                      <m:t>𝑅</m:t>
                    </m:r>
                  </m:oMath>
                </a14:m>
                <a:r>
                  <a:rPr lang="en-US" altLang="zh-CN" sz="1600" dirty="0">
                    <a:solidFill>
                      <a:srgbClr val="7F7F7F"/>
                    </a:solidFill>
                  </a:rPr>
                  <a:t> in Definition 2, We derive </a:t>
                </a:r>
                <a14:m>
                  <m:oMath xmlns:m="http://schemas.openxmlformats.org/officeDocument/2006/math">
                    <m:sSup>
                      <m:sSupPr>
                        <m:ctrlPr>
                          <a:rPr lang="en-US" altLang="zh-CN" sz="1600" i="1" dirty="0" smtClean="0">
                            <a:solidFill>
                              <a:srgbClr val="7F7F7F"/>
                            </a:solidFill>
                            <a:latin typeface="Cambria Math" panose="02040503050406030204" pitchFamily="18" charset="0"/>
                          </a:rPr>
                        </m:ctrlPr>
                      </m:sSupPr>
                      <m:e>
                        <m:r>
                          <a:rPr lang="en-US" altLang="zh-CN" sz="1600" i="1" dirty="0" smtClean="0">
                            <a:solidFill>
                              <a:srgbClr val="7F7F7F"/>
                            </a:solidFill>
                            <a:latin typeface="Cambria Math" panose="02040503050406030204" pitchFamily="18" charset="0"/>
                          </a:rPr>
                          <m:t>𝑅</m:t>
                        </m:r>
                      </m:e>
                      <m:sup>
                        <m:r>
                          <a:rPr lang="en-US" altLang="zh-CN" sz="1600" i="1" dirty="0" smtClean="0">
                            <a:solidFill>
                              <a:srgbClr val="7F7F7F"/>
                            </a:solidFill>
                            <a:latin typeface="Cambria Math" panose="02040503050406030204" pitchFamily="18" charset="0"/>
                          </a:rPr>
                          <m:t>𝑠</m:t>
                        </m:r>
                      </m:sup>
                    </m:sSup>
                  </m:oMath>
                </a14:m>
                <a:r>
                  <a:rPr lang="en-US" altLang="zh-CN" sz="1600" dirty="0">
                    <a:solidFill>
                      <a:srgbClr val="7F7F7F"/>
                    </a:solidFill>
                  </a:rPr>
                  <a:t> and </a:t>
                </a:r>
                <a14:m>
                  <m:oMath xmlns:m="http://schemas.openxmlformats.org/officeDocument/2006/math">
                    <m:sSup>
                      <m:sSupPr>
                        <m:ctrlPr>
                          <a:rPr lang="en-US" altLang="zh-CN" sz="1600" i="1" dirty="0" err="1" smtClean="0">
                            <a:solidFill>
                              <a:srgbClr val="7F7F7F"/>
                            </a:solidFill>
                            <a:latin typeface="Cambria Math" panose="02040503050406030204" pitchFamily="18" charset="0"/>
                          </a:rPr>
                        </m:ctrlPr>
                      </m:sSupPr>
                      <m:e>
                        <m:r>
                          <a:rPr lang="en-US" altLang="zh-CN" sz="1600" i="1" dirty="0" smtClean="0">
                            <a:solidFill>
                              <a:srgbClr val="7F7F7F"/>
                            </a:solidFill>
                            <a:latin typeface="Cambria Math" panose="02040503050406030204" pitchFamily="18" charset="0"/>
                          </a:rPr>
                          <m:t>𝑅</m:t>
                        </m:r>
                      </m:e>
                      <m:sup>
                        <m:r>
                          <a:rPr lang="en-US" altLang="zh-CN" sz="1600" i="1" dirty="0" err="1" smtClean="0">
                            <a:solidFill>
                              <a:srgbClr val="7F7F7F"/>
                            </a:solidFill>
                            <a:latin typeface="Cambria Math" panose="02040503050406030204" pitchFamily="18" charset="0"/>
                          </a:rPr>
                          <m:t>𝑒</m:t>
                        </m:r>
                      </m:sup>
                    </m:sSup>
                  </m:oMath>
                </a14:m>
                <a:r>
                  <a:rPr lang="en-US" altLang="zh-CN" sz="1600" dirty="0">
                    <a:solidFill>
                      <a:srgbClr val="7F7F7F"/>
                    </a:solidFill>
                  </a:rPr>
                  <a:t> from calculating the expected values of </a:t>
                </a:r>
                <a14:m>
                  <m:oMath xmlns:m="http://schemas.openxmlformats.org/officeDocument/2006/math">
                    <m:sSubSup>
                      <m:sSubSupPr>
                        <m:ctrlPr>
                          <a:rPr lang="en-US" altLang="zh-CN" sz="1600" i="1" dirty="0" err="1" smtClean="0">
                            <a:solidFill>
                              <a:srgbClr val="7F7F7F"/>
                            </a:solidFill>
                            <a:latin typeface="Cambria Math" panose="02040503050406030204" pitchFamily="18" charset="0"/>
                          </a:rPr>
                        </m:ctrlPr>
                      </m:sSubSupPr>
                      <m:e>
                        <m:r>
                          <a:rPr lang="en-US" altLang="zh-CN" sz="1600" i="1" dirty="0" smtClean="0">
                            <a:solidFill>
                              <a:srgbClr val="7F7F7F"/>
                            </a:solidFill>
                            <a:latin typeface="Cambria Math" panose="02040503050406030204" pitchFamily="18" charset="0"/>
                          </a:rPr>
                          <m:t>𝑟</m:t>
                        </m:r>
                      </m:e>
                      <m:sub>
                        <m:r>
                          <a:rPr lang="en-US" altLang="zh-CN" sz="1600" i="1" dirty="0" err="1">
                            <a:solidFill>
                              <a:srgbClr val="7F7F7F"/>
                            </a:solidFill>
                            <a:latin typeface="Cambria Math" panose="02040503050406030204" pitchFamily="18" charset="0"/>
                          </a:rPr>
                          <m:t>𝑗</m:t>
                        </m:r>
                      </m:sub>
                      <m:sup>
                        <m:r>
                          <a:rPr lang="en-US" altLang="zh-CN" sz="1600" i="1" dirty="0" err="1" smtClean="0">
                            <a:solidFill>
                              <a:srgbClr val="7F7F7F"/>
                            </a:solidFill>
                            <a:latin typeface="Cambria Math" panose="02040503050406030204" pitchFamily="18" charset="0"/>
                          </a:rPr>
                          <m:t>𝑠</m:t>
                        </m:r>
                      </m:sup>
                    </m:sSubSup>
                  </m:oMath>
                </a14:m>
                <a:r>
                  <a:rPr lang="en-US" altLang="zh-CN" sz="1600" dirty="0">
                    <a:solidFill>
                      <a:srgbClr val="7F7F7F"/>
                    </a:solidFill>
                  </a:rPr>
                  <a:t> and </a:t>
                </a:r>
                <a14:m>
                  <m:oMath xmlns:m="http://schemas.openxmlformats.org/officeDocument/2006/math">
                    <m:sSubSup>
                      <m:sSubSupPr>
                        <m:ctrlPr>
                          <a:rPr lang="en-US" altLang="zh-CN" sz="1600" i="1" dirty="0" err="1" smtClean="0">
                            <a:solidFill>
                              <a:srgbClr val="7F7F7F"/>
                            </a:solidFill>
                            <a:latin typeface="Cambria Math" panose="02040503050406030204" pitchFamily="18" charset="0"/>
                          </a:rPr>
                        </m:ctrlPr>
                      </m:sSubSupPr>
                      <m:e>
                        <m:r>
                          <a:rPr lang="en-US" altLang="zh-CN" sz="1600" i="1" dirty="0" smtClean="0">
                            <a:solidFill>
                              <a:srgbClr val="7F7F7F"/>
                            </a:solidFill>
                            <a:latin typeface="Cambria Math" panose="02040503050406030204" pitchFamily="18" charset="0"/>
                          </a:rPr>
                          <m:t>𝑟</m:t>
                        </m:r>
                      </m:e>
                      <m:sub>
                        <m:r>
                          <a:rPr lang="en-US" altLang="zh-CN" sz="1600" i="1" dirty="0" err="1">
                            <a:solidFill>
                              <a:srgbClr val="7F7F7F"/>
                            </a:solidFill>
                            <a:latin typeface="Cambria Math" panose="02040503050406030204" pitchFamily="18" charset="0"/>
                          </a:rPr>
                          <m:t>𝑗</m:t>
                        </m:r>
                      </m:sub>
                      <m:sup>
                        <m:r>
                          <a:rPr lang="en-US" altLang="zh-CN" sz="1600" i="1" dirty="0" err="1" smtClean="0">
                            <a:solidFill>
                              <a:srgbClr val="7F7F7F"/>
                            </a:solidFill>
                            <a:latin typeface="Cambria Math" panose="02040503050406030204" pitchFamily="18" charset="0"/>
                          </a:rPr>
                          <m:t>𝑒</m:t>
                        </m:r>
                      </m:sup>
                    </m:sSubSup>
                  </m:oMath>
                </a14:m>
                <a:r>
                  <a:rPr lang="en-US" altLang="zh-CN" sz="1600" dirty="0">
                    <a:solidFill>
                      <a:srgbClr val="7F7F7F"/>
                    </a:solidFill>
                  </a:rPr>
                  <a:t> over the distribution of Subject S:</a:t>
                </a:r>
                <a:endParaRPr lang="en-US" altLang="zh-CN" sz="1600"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𝑹</m:t>
                          </m:r>
                        </m:e>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𝒔</m:t>
                          </m:r>
                        </m:sup>
                      </m:s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p>
                        <m:sSup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𝒔</m:t>
                          </m:r>
                        </m:sup>
                      </m:s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𝒅𝒔</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𝟕</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BA8D2D"/>
                  </a:solidFill>
                  <a:effectLst>
                    <a:outerShdw blurRad="38100" dist="38100" dir="2700000" algn="tl">
                      <a:srgbClr val="000000">
                        <a:alpha val="43137"/>
                      </a:srgbClr>
                    </a:outerShdw>
                  </a:effectLst>
                </a:endParaRPr>
              </a:p>
              <a:p>
                <a:pPr/>
                <a14:m>
                  <m:oMathPara xmlns:m="http://schemas.openxmlformats.org/officeDocument/2006/math">
                    <m:oMathParaPr>
                      <m:jc m:val="centerGroup"/>
                    </m:oMathParaPr>
                    <m:oMath xmlns:m="http://schemas.openxmlformats.org/officeDocument/2006/math">
                      <m:sSup>
                        <m:sSup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𝑹</m:t>
                          </m:r>
                        </m:e>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𝒆</m:t>
                          </m:r>
                        </m:sup>
                      </m:s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p>
                        <m:sSup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𝒓</m:t>
                          </m:r>
                        </m:e>
                        <m:sup>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𝒆</m:t>
                          </m:r>
                        </m:sup>
                      </m:s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𝒅𝒔</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𝟖</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r>
                  <a:rPr lang="en-US" altLang="zh-CN" sz="1600" dirty="0">
                    <a:solidFill>
                      <a:srgbClr val="7F7F7F"/>
                    </a:solidFill>
                  </a:rPr>
                  <a:t>We approximate these integrals with the summations over all discrete </a:t>
                </a:r>
                <a14:m>
                  <m:oMath xmlns:m="http://schemas.openxmlformats.org/officeDocument/2006/math">
                    <m:sSub>
                      <m:sSubPr>
                        <m:ctrlPr>
                          <a:rPr lang="en-US" altLang="zh-CN" sz="1600" i="1" dirty="0" smtClean="0">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𝑠</m:t>
                        </m:r>
                      </m:e>
                      <m:sub>
                        <m:r>
                          <a:rPr lang="en-US" altLang="zh-CN" sz="1600" i="1" dirty="0" err="1">
                            <a:solidFill>
                              <a:srgbClr val="7F7F7F"/>
                            </a:solidFill>
                            <a:latin typeface="Cambria Math" panose="02040503050406030204" pitchFamily="18" charset="0"/>
                          </a:rPr>
                          <m:t>𝑗</m:t>
                        </m:r>
                      </m:sub>
                    </m:sSub>
                  </m:oMath>
                </a14:m>
                <a:r>
                  <a:rPr lang="en-US" altLang="zh-CN" sz="1600" dirty="0">
                    <a:solidFill>
                      <a:srgbClr val="7F7F7F"/>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𝑹</m:t>
                          </m:r>
                        </m:e>
                        <m: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𝒔</m:t>
                          </m:r>
                        </m:sup>
                      </m:s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nary>
                        <m:naryPr>
                          <m:chr m:val="∑"/>
                          <m:supHide m:val="on"/>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naryPr>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sSubSup>
                            <m:sSubSup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𝒓</m:t>
                              </m:r>
                            </m:e>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𝒔</m:t>
                              </m:r>
                            </m:sup>
                          </m:sSub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𝒘</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e>
                      </m:nary>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 ······ (</m:t>
                      </m:r>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𝟗</m:t>
                      </m:r>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oMath>
                  </m:oMathPara>
                </a14:m>
                <a:endParaRPr kumimoji="0" lang="en-US" altLang="zh-CN" sz="1800" b="1" i="0" u="none" strike="noStrike" kern="1200" cap="none" spc="0" normalizeH="0" baseline="0" noProof="0" dirty="0">
                  <a:ln>
                    <a:noFill/>
                  </a:ln>
                  <a:solidFill>
                    <a:srgbClr val="BA8D2D"/>
                  </a:solidFill>
                  <a:effectLst>
                    <a:outerShdw blurRad="38100" dist="38100" dir="2700000" algn="tl">
                      <a:srgbClr val="000000">
                        <a:alpha val="43137"/>
                      </a:srgbClr>
                    </a:outerShdw>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𝑹</m:t>
                          </m:r>
                        </m:e>
                        <m: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𝒆</m:t>
                          </m:r>
                        </m:sup>
                      </m:s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nary>
                        <m:naryPr>
                          <m:chr m:val="∑"/>
                          <m:supHide m:val="on"/>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naryPr>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sSubSup>
                            <m:sSubSup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𝒓</m:t>
                              </m:r>
                            </m:e>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𝒆</m:t>
                              </m:r>
                            </m:sup>
                          </m:sSubSup>
                          <m:r>
                            <a:rPr kumimoji="0" lang="en-US" altLang="zh-CN" sz="1800" b="1" i="1" u="none" strike="noStrike" kern="1200" cap="none" spc="0" normalizeH="0" baseline="0" noProof="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𝒘</m:t>
                              </m:r>
                            </m:e>
                            <m: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𝒋</m:t>
                              </m:r>
                            </m:sub>
                          </m:sSub>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e>
                      </m:nary>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 ······ (</m:t>
                      </m:r>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𝟏𝟎</m:t>
                      </m:r>
                      <m:r>
                        <a:rPr kumimoji="0" lang="en-US" altLang="zh-CN" sz="1800" b="1" i="1" u="none" strike="noStrike" kern="1200" cap="none" spc="0" normalizeH="0" baseline="0" noProof="0" smtClean="0">
                          <a:ln>
                            <a:noFill/>
                          </a:ln>
                          <a:solidFill>
                            <a:srgbClr val="BA8D2D"/>
                          </a:solidFill>
                          <a:effectLst>
                            <a:outerShdw blurRad="38100" dist="38100" dir="2700000" algn="tl">
                              <a:srgbClr val="000000">
                                <a:alpha val="43137"/>
                              </a:srgbClr>
                            </a:outerShdw>
                          </a:effectLst>
                          <a:uLnTx/>
                          <a:uFillTx/>
                          <a:latin typeface="Cambria Math" panose="02040503050406030204" pitchFamily="18" charset="0"/>
                          <a:cs typeface="+mn-cs"/>
                        </a:rPr>
                        <m:t>)</m:t>
                      </m:r>
                    </m:oMath>
                  </m:oMathPara>
                </a14:m>
                <a:endParaRPr lang="en-US" altLang="zh-CN" sz="1500" dirty="0">
                  <a:solidFill>
                    <a:srgbClr val="7F7F7F"/>
                  </a:solidFill>
                </a:endParaRPr>
              </a:p>
              <a:p>
                <a:endParaRPr lang="en-US" altLang="zh-CN" sz="1500" dirty="0">
                  <a:solidFill>
                    <a:srgbClr val="7F7F7F"/>
                  </a:solidFill>
                </a:endParaRPr>
              </a:p>
              <a:p>
                <a:r>
                  <a:rPr lang="en-US" altLang="zh-CN" sz="1600" dirty="0">
                    <a:solidFill>
                      <a:srgbClr val="7F7F7F"/>
                    </a:solidFill>
                  </a:rPr>
                  <a:t>Interestingly, if we combine </a:t>
                </a:r>
                <a14:m>
                  <m:oMath xmlns:m="http://schemas.openxmlformats.org/officeDocument/2006/math">
                    <m:sSub>
                      <m:sSubPr>
                        <m:ctrlPr>
                          <a:rPr lang="en-US" altLang="zh-CN" sz="1600" i="1" dirty="0" err="1">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𝑐</m:t>
                        </m:r>
                      </m:e>
                      <m:sub>
                        <m:r>
                          <a:rPr lang="en-US" altLang="zh-CN" sz="1600" i="1" dirty="0" err="1">
                            <a:solidFill>
                              <a:srgbClr val="7F7F7F"/>
                            </a:solidFill>
                            <a:latin typeface="Cambria Math" panose="02040503050406030204" pitchFamily="18" charset="0"/>
                          </a:rPr>
                          <m:t>𝑖</m:t>
                        </m:r>
                      </m:sub>
                    </m:sSub>
                  </m:oMath>
                </a14:m>
                <a:r>
                  <a:rPr lang="en-US" altLang="zh-CN" sz="1600" dirty="0">
                    <a:solidFill>
                      <a:srgbClr val="7F7F7F"/>
                    </a:solidFill>
                  </a:rPr>
                  <a:t> and </a:t>
                </a:r>
                <a14:m>
                  <m:oMath xmlns:m="http://schemas.openxmlformats.org/officeDocument/2006/math">
                    <m:sSub>
                      <m:sSubPr>
                        <m:ctrlPr>
                          <a:rPr lang="en-US" altLang="zh-CN" sz="1600" i="1" dirty="0" err="1">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𝑠</m:t>
                        </m:r>
                      </m:e>
                      <m:sub>
                        <m:r>
                          <a:rPr lang="en-US" altLang="zh-CN" sz="1600" i="1" dirty="0" err="1">
                            <a:solidFill>
                              <a:srgbClr val="7F7F7F"/>
                            </a:solidFill>
                            <a:latin typeface="Cambria Math" panose="02040503050406030204" pitchFamily="18" charset="0"/>
                          </a:rPr>
                          <m:t>𝑗</m:t>
                        </m:r>
                      </m:sub>
                    </m:sSub>
                  </m:oMath>
                </a14:m>
                <a:r>
                  <a:rPr lang="en-US" altLang="zh-CN" sz="1600" dirty="0">
                    <a:solidFill>
                      <a:srgbClr val="7F7F7F"/>
                    </a:solidFill>
                  </a:rPr>
                  <a:t>, and treat it as a whole, then the computed values reveal the quality of a learning machine as a standard estimator. We can derive </a:t>
                </a:r>
                <a14:m>
                  <m:oMath xmlns:m="http://schemas.openxmlformats.org/officeDocument/2006/math">
                    <m:r>
                      <a:rPr lang="en-US" altLang="zh-CN" sz="1600" dirty="0">
                        <a:solidFill>
                          <a:srgbClr val="7F7F7F"/>
                        </a:solidFill>
                        <a:latin typeface="Cambria Math" panose="02040503050406030204" pitchFamily="18" charset="0"/>
                      </a:rPr>
                      <m:t>𝑃</m:t>
                    </m:r>
                  </m:oMath>
                </a14:m>
                <a:r>
                  <a:rPr lang="en-US" altLang="zh-CN" sz="1600" dirty="0">
                    <a:solidFill>
                      <a:srgbClr val="7F7F7F"/>
                    </a:solidFill>
                  </a:rPr>
                  <a:t> from: </a:t>
                </a:r>
                <a14:m>
                  <m:oMath xmlns:m="http://schemas.openxmlformats.org/officeDocument/2006/math">
                    <m:r>
                      <a:rPr lang="en-US" altLang="zh-CN" sz="1600">
                        <a:solidFill>
                          <a:srgbClr val="7F7F7F"/>
                        </a:solidFill>
                        <a:latin typeface="Cambria Math" panose="02040503050406030204" pitchFamily="18" charset="0"/>
                      </a:rPr>
                      <m:t>𝐸</m:t>
                    </m:r>
                    <m:d>
                      <m:dPr>
                        <m:ctrlPr>
                          <a:rPr lang="en-US" altLang="zh-CN" sz="1600" i="1">
                            <a:solidFill>
                              <a:srgbClr val="7F7F7F"/>
                            </a:solidFill>
                            <a:latin typeface="Cambria Math" panose="02040503050406030204" pitchFamily="18" charset="0"/>
                          </a:rPr>
                        </m:ctrlPr>
                      </m:dPr>
                      <m:e>
                        <m:r>
                          <a:rPr lang="en-US" altLang="zh-CN" sz="1600">
                            <a:solidFill>
                              <a:srgbClr val="7F7F7F"/>
                            </a:solidFill>
                            <a:latin typeface="Cambria Math" panose="02040503050406030204" pitchFamily="18" charset="0"/>
                          </a:rPr>
                          <m:t>𝑃</m:t>
                        </m:r>
                      </m:e>
                    </m:d>
                    <m:r>
                      <a:rPr lang="en-US" altLang="zh-CN" sz="1600">
                        <a:solidFill>
                          <a:srgbClr val="7F7F7F"/>
                        </a:solidFill>
                        <a:latin typeface="Cambria Math" panose="02040503050406030204" pitchFamily="18" charset="0"/>
                      </a:rPr>
                      <m:t>=∫</m:t>
                    </m:r>
                    <m:r>
                      <a:rPr lang="en-US" altLang="zh-CN" sz="1600">
                        <a:solidFill>
                          <a:srgbClr val="7F7F7F"/>
                        </a:solidFill>
                        <a:latin typeface="Cambria Math" panose="02040503050406030204" pitchFamily="18" charset="0"/>
                      </a:rPr>
                      <m:t>𝑝𝑑</m:t>
                    </m:r>
                    <m:r>
                      <a:rPr lang="en-US" altLang="zh-CN" sz="1600">
                        <a:solidFill>
                          <a:srgbClr val="7F7F7F"/>
                        </a:solidFill>
                        <a:latin typeface="Cambria Math" panose="02040503050406030204" pitchFamily="18" charset="0"/>
                      </a:rPr>
                      <m:t>(</m:t>
                    </m:r>
                    <m:r>
                      <a:rPr lang="en-US" altLang="zh-CN" sz="1600">
                        <a:solidFill>
                          <a:srgbClr val="7F7F7F"/>
                        </a:solidFill>
                        <a:latin typeface="Cambria Math" panose="02040503050406030204" pitchFamily="18" charset="0"/>
                      </a:rPr>
                      <m:t>𝑐</m:t>
                    </m:r>
                    <m:r>
                      <a:rPr lang="en-US" altLang="zh-CN" sz="1600">
                        <a:solidFill>
                          <a:srgbClr val="7F7F7F"/>
                        </a:solidFill>
                        <a:latin typeface="Cambria Math" panose="02040503050406030204" pitchFamily="18" charset="0"/>
                      </a:rPr>
                      <m:t>,</m:t>
                    </m:r>
                    <m:r>
                      <a:rPr lang="en-US" altLang="zh-CN" sz="1600">
                        <a:solidFill>
                          <a:srgbClr val="7F7F7F"/>
                        </a:solidFill>
                        <a:latin typeface="Cambria Math" panose="02040503050406030204" pitchFamily="18" charset="0"/>
                      </a:rPr>
                      <m:t>𝑠</m:t>
                    </m:r>
                    <m:r>
                      <a:rPr lang="en-US" altLang="zh-CN" sz="1600">
                        <a:solidFill>
                          <a:srgbClr val="7F7F7F"/>
                        </a:solidFill>
                        <a:latin typeface="Cambria Math" panose="02040503050406030204" pitchFamily="18" charset="0"/>
                      </a:rPr>
                      <m:t>)</m:t>
                    </m:r>
                  </m:oMath>
                </a14:m>
                <a:r>
                  <a:rPr lang="zh-CN" altLang="en-US" sz="1600" dirty="0">
                    <a:solidFill>
                      <a:srgbClr val="7F7F7F"/>
                    </a:solidFill>
                  </a:rPr>
                  <a:t> </a:t>
                </a:r>
                <a:r>
                  <a:rPr lang="en-US" altLang="zh-CN" sz="1600" dirty="0">
                    <a:solidFill>
                      <a:srgbClr val="7F7F7F"/>
                    </a:solidFill>
                  </a:rPr>
                  <a:t>or </a:t>
                </a:r>
                <a14:m>
                  <m:oMath xmlns:m="http://schemas.openxmlformats.org/officeDocument/2006/math">
                    <m:r>
                      <a:rPr lang="en-US" altLang="zh-CN" sz="1600">
                        <a:solidFill>
                          <a:srgbClr val="7F7F7F"/>
                        </a:solidFill>
                        <a:latin typeface="Cambria Math" panose="02040503050406030204" pitchFamily="18" charset="0"/>
                      </a:rPr>
                      <m:t>𝐸</m:t>
                    </m:r>
                    <m:d>
                      <m:dPr>
                        <m:ctrlPr>
                          <a:rPr lang="en-US" altLang="zh-CN" sz="1600" i="1">
                            <a:solidFill>
                              <a:srgbClr val="7F7F7F"/>
                            </a:solidFill>
                            <a:latin typeface="Cambria Math" panose="02040503050406030204" pitchFamily="18" charset="0"/>
                          </a:rPr>
                        </m:ctrlPr>
                      </m:dPr>
                      <m:e>
                        <m:r>
                          <a:rPr lang="en-US" altLang="zh-CN" sz="1600">
                            <a:solidFill>
                              <a:srgbClr val="7F7F7F"/>
                            </a:solidFill>
                            <a:latin typeface="Cambria Math" panose="02040503050406030204" pitchFamily="18" charset="0"/>
                          </a:rPr>
                          <m:t>𝑃</m:t>
                        </m:r>
                      </m:e>
                    </m:d>
                    <m:r>
                      <a:rPr lang="en-US" altLang="zh-CN" sz="1600">
                        <a:solidFill>
                          <a:srgbClr val="7F7F7F"/>
                        </a:solidFill>
                        <a:latin typeface="Cambria Math" panose="02040503050406030204" pitchFamily="18" charset="0"/>
                      </a:rPr>
                      <m:t>=</m:t>
                    </m:r>
                    <m:nary>
                      <m:naryPr>
                        <m:chr m:val="∑"/>
                        <m:supHide m:val="on"/>
                        <m:ctrlPr>
                          <a:rPr lang="en-US" altLang="zh-CN" sz="1600" i="1">
                            <a:solidFill>
                              <a:srgbClr val="7F7F7F"/>
                            </a:solidFill>
                            <a:latin typeface="Cambria Math" panose="02040503050406030204" pitchFamily="18" charset="0"/>
                          </a:rPr>
                        </m:ctrlPr>
                      </m:naryPr>
                      <m:sub>
                        <m:r>
                          <a:rPr lang="en-US" altLang="zh-CN" sz="1600">
                            <a:solidFill>
                              <a:srgbClr val="7F7F7F"/>
                            </a:solidFill>
                            <a:latin typeface="Cambria Math" panose="02040503050406030204" pitchFamily="18" charset="0"/>
                          </a:rPr>
                          <m:t>𝑖</m:t>
                        </m:r>
                        <m:r>
                          <a:rPr lang="en-US" altLang="zh-CN" sz="1600">
                            <a:solidFill>
                              <a:srgbClr val="7F7F7F"/>
                            </a:solidFill>
                            <a:latin typeface="Cambria Math" panose="02040503050406030204" pitchFamily="18" charset="0"/>
                          </a:rPr>
                          <m:t>,</m:t>
                        </m:r>
                        <m:r>
                          <a:rPr lang="en-US" altLang="zh-CN" sz="1600">
                            <a:solidFill>
                              <a:srgbClr val="7F7F7F"/>
                            </a:solidFill>
                            <a:latin typeface="Cambria Math" panose="02040503050406030204" pitchFamily="18" charset="0"/>
                          </a:rPr>
                          <m:t>𝑗</m:t>
                        </m:r>
                      </m:sub>
                      <m:sup/>
                      <m:e>
                        <m:r>
                          <a:rPr lang="en-US" altLang="zh-CN" sz="1600">
                            <a:solidFill>
                              <a:srgbClr val="7F7F7F"/>
                            </a:solidFill>
                            <a:latin typeface="Cambria Math" panose="02040503050406030204" pitchFamily="18" charset="0"/>
                          </a:rPr>
                          <m:t>{</m:t>
                        </m:r>
                        <m:sSub>
                          <m:sSubPr>
                            <m:ctrlPr>
                              <a:rPr lang="en-US" altLang="zh-CN" sz="1600" i="1">
                                <a:solidFill>
                                  <a:srgbClr val="7F7F7F"/>
                                </a:solidFill>
                                <a:latin typeface="Cambria Math" panose="02040503050406030204" pitchFamily="18" charset="0"/>
                              </a:rPr>
                            </m:ctrlPr>
                          </m:sSubPr>
                          <m:e>
                            <m:r>
                              <a:rPr lang="en-US" altLang="zh-CN" sz="1600">
                                <a:solidFill>
                                  <a:srgbClr val="7F7F7F"/>
                                </a:solidFill>
                                <a:latin typeface="Cambria Math" panose="02040503050406030204" pitchFamily="18" charset="0"/>
                              </a:rPr>
                              <m:t>𝑝</m:t>
                            </m:r>
                          </m:e>
                          <m:sub>
                            <m:r>
                              <a:rPr lang="en-US" altLang="zh-CN" sz="1600">
                                <a:solidFill>
                                  <a:srgbClr val="7F7F7F"/>
                                </a:solidFill>
                                <a:latin typeface="Cambria Math" panose="02040503050406030204" pitchFamily="18" charset="0"/>
                              </a:rPr>
                              <m:t>𝑖𝑗</m:t>
                            </m:r>
                          </m:sub>
                        </m:sSub>
                        <m:r>
                          <a:rPr lang="en-US" altLang="zh-CN" sz="1600">
                            <a:solidFill>
                              <a:srgbClr val="7F7F7F"/>
                            </a:solidFill>
                            <a:latin typeface="Cambria Math" panose="02040503050406030204" pitchFamily="18" charset="0"/>
                          </a:rPr>
                          <m:t>·</m:t>
                        </m:r>
                        <m:sSub>
                          <m:sSubPr>
                            <m:ctrlPr>
                              <a:rPr lang="en-US" altLang="zh-CN" sz="1600" i="1">
                                <a:solidFill>
                                  <a:srgbClr val="7F7F7F"/>
                                </a:solidFill>
                                <a:latin typeface="Cambria Math" panose="02040503050406030204" pitchFamily="18" charset="0"/>
                              </a:rPr>
                            </m:ctrlPr>
                          </m:sSubPr>
                          <m:e>
                            <m:r>
                              <a:rPr lang="en-US" altLang="zh-CN" sz="1600">
                                <a:solidFill>
                                  <a:srgbClr val="7F7F7F"/>
                                </a:solidFill>
                                <a:latin typeface="Cambria Math" panose="02040503050406030204" pitchFamily="18" charset="0"/>
                              </a:rPr>
                              <m:t>𝑞</m:t>
                            </m:r>
                          </m:e>
                          <m:sub>
                            <m:r>
                              <a:rPr lang="en-US" altLang="zh-CN" sz="1600">
                                <a:solidFill>
                                  <a:srgbClr val="7F7F7F"/>
                                </a:solidFill>
                                <a:latin typeface="Cambria Math" panose="02040503050406030204" pitchFamily="18" charset="0"/>
                              </a:rPr>
                              <m:t>𝑖𝑗</m:t>
                            </m:r>
                          </m:sub>
                        </m:sSub>
                        <m:r>
                          <a:rPr lang="en-US" altLang="zh-CN" sz="1600">
                            <a:solidFill>
                              <a:srgbClr val="7F7F7F"/>
                            </a:solidFill>
                            <a:latin typeface="Cambria Math" panose="02040503050406030204" pitchFamily="18" charset="0"/>
                          </a:rPr>
                          <m:t>}</m:t>
                        </m:r>
                      </m:e>
                    </m:nary>
                  </m:oMath>
                </a14:m>
                <a:r>
                  <a:rPr lang="en-US" altLang="zh-CN" sz="1600" dirty="0">
                    <a:solidFill>
                      <a:srgbClr val="7F7F7F"/>
                    </a:solidFill>
                  </a:rPr>
                  <a:t>, where </a:t>
                </a:r>
                <a14:m>
                  <m:oMath xmlns:m="http://schemas.openxmlformats.org/officeDocument/2006/math">
                    <m:sSub>
                      <m:sSubPr>
                        <m:ctrlPr>
                          <a:rPr lang="en-US" altLang="zh-CN" sz="1600" i="1" dirty="0" smtClean="0">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𝑞</m:t>
                        </m:r>
                      </m:e>
                      <m:sub>
                        <m:r>
                          <a:rPr lang="en-US" altLang="zh-CN" sz="1600" i="1" dirty="0" smtClean="0">
                            <a:solidFill>
                              <a:srgbClr val="7F7F7F"/>
                            </a:solidFill>
                            <a:latin typeface="Cambria Math" panose="02040503050406030204" pitchFamily="18" charset="0"/>
                          </a:rPr>
                          <m:t>𝑖𝑗</m:t>
                        </m:r>
                      </m:sub>
                    </m:sSub>
                  </m:oMath>
                </a14:m>
                <a:r>
                  <a:rPr lang="en-US" altLang="zh-CN" sz="1600" dirty="0">
                    <a:solidFill>
                      <a:srgbClr val="7F7F7F"/>
                    </a:solidFill>
                  </a:rPr>
                  <a:t> is the probability of sample </a:t>
                </a:r>
                <a14:m>
                  <m:oMath xmlns:m="http://schemas.openxmlformats.org/officeDocument/2006/math">
                    <m:sSub>
                      <m:sSubPr>
                        <m:ctrlPr>
                          <a:rPr lang="en-US" altLang="zh-CN" sz="1600" i="1" dirty="0" smtClean="0">
                            <a:solidFill>
                              <a:srgbClr val="7F7F7F"/>
                            </a:solidFill>
                            <a:latin typeface="Cambria Math" panose="02040503050406030204" pitchFamily="18" charset="0"/>
                          </a:rPr>
                        </m:ctrlPr>
                      </m:sSubPr>
                      <m:e>
                        <m:r>
                          <a:rPr lang="en-US" altLang="zh-CN" sz="1600" i="1" dirty="0" smtClean="0">
                            <a:solidFill>
                              <a:srgbClr val="7F7F7F"/>
                            </a:solidFill>
                            <a:latin typeface="Cambria Math" panose="02040503050406030204" pitchFamily="18" charset="0"/>
                          </a:rPr>
                          <m:t>𝑝</m:t>
                        </m:r>
                      </m:e>
                      <m:sub>
                        <m:r>
                          <a:rPr lang="en-US" altLang="zh-CN" sz="1600" i="1" dirty="0" smtClean="0">
                            <a:solidFill>
                              <a:srgbClr val="7F7F7F"/>
                            </a:solidFill>
                            <a:latin typeface="Cambria Math" panose="02040503050406030204" pitchFamily="18" charset="0"/>
                          </a:rPr>
                          <m:t>𝑖𝑗</m:t>
                        </m:r>
                      </m:sub>
                    </m:sSub>
                  </m:oMath>
                </a14:m>
                <a:r>
                  <a:rPr lang="en-US" altLang="zh-CN" sz="1600" dirty="0">
                    <a:solidFill>
                      <a:srgbClr val="7F7F7F"/>
                    </a:solidFill>
                  </a:rPr>
                  <a:t>. The corresponding discrimination risks are: </a:t>
                </a:r>
                <a14:m>
                  <m:oMath xmlns:m="http://schemas.openxmlformats.org/officeDocument/2006/math">
                    <m:acc>
                      <m:accPr>
                        <m:chr m:val="̅"/>
                        <m:ctrlPr>
                          <a:rPr lang="en-US" altLang="zh-CN" sz="1600" i="1">
                            <a:solidFill>
                              <a:srgbClr val="7F7F7F"/>
                            </a:solidFill>
                            <a:latin typeface="Cambria Math" panose="02040503050406030204" pitchFamily="18" charset="0"/>
                          </a:rPr>
                        </m:ctrlPr>
                      </m:accPr>
                      <m:e>
                        <m:r>
                          <a:rPr lang="en-US" altLang="zh-CN" sz="1600" b="0" i="1">
                            <a:solidFill>
                              <a:srgbClr val="7F7F7F"/>
                            </a:solidFill>
                            <a:latin typeface="Cambria Math" panose="02040503050406030204" pitchFamily="18" charset="0"/>
                          </a:rPr>
                          <m:t>𝑅</m:t>
                        </m:r>
                      </m:e>
                    </m:acc>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𝐽</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𝑝</m:t>
                        </m:r>
                      </m:e>
                    </m:d>
                    <m:r>
                      <a:rPr lang="en-US" altLang="zh-CN" sz="1600" b="0" i="1" dirty="0">
                        <a:solidFill>
                          <a:srgbClr val="7F7F7F"/>
                        </a:solidFill>
                        <a:latin typeface="Cambria Math" panose="02040503050406030204" pitchFamily="18" charset="0"/>
                      </a:rPr>
                      <m:t>𝑑</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𝑐</m:t>
                        </m:r>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𝑠</m:t>
                        </m:r>
                      </m:e>
                    </m:d>
                    <m:r>
                      <a:rPr lang="en-US" altLang="zh-CN" sz="1600" b="0" dirty="0">
                        <a:solidFill>
                          <a:srgbClr val="7F7F7F"/>
                        </a:solidFill>
                        <a:latin typeface="Cambria Math" panose="02040503050406030204" pitchFamily="18" charset="0"/>
                      </a:rPr>
                      <m:t>, </m:t>
                    </m:r>
                    <m:acc>
                      <m:accPr>
                        <m:chr m:val="̅"/>
                        <m:ctrlPr>
                          <a:rPr lang="en-US" altLang="zh-CN" sz="1600" i="1" dirty="0">
                            <a:solidFill>
                              <a:srgbClr val="7F7F7F"/>
                            </a:solidFill>
                            <a:latin typeface="Cambria Math" panose="02040503050406030204" pitchFamily="18" charset="0"/>
                          </a:rPr>
                        </m:ctrlPr>
                      </m:accPr>
                      <m:e>
                        <m:sSup>
                          <m:sSupPr>
                            <m:ctrlPr>
                              <a:rPr lang="en-US" altLang="zh-CN" sz="1600" i="1" dirty="0">
                                <a:solidFill>
                                  <a:srgbClr val="7F7F7F"/>
                                </a:solidFill>
                                <a:latin typeface="Cambria Math" panose="02040503050406030204" pitchFamily="18" charset="0"/>
                              </a:rPr>
                            </m:ctrlPr>
                          </m:sSupPr>
                          <m:e>
                            <m:r>
                              <a:rPr lang="en-US" altLang="zh-CN" sz="1600" b="0" i="1" dirty="0">
                                <a:solidFill>
                                  <a:srgbClr val="7F7F7F"/>
                                </a:solidFill>
                                <a:latin typeface="Cambria Math" panose="02040503050406030204" pitchFamily="18" charset="0"/>
                              </a:rPr>
                              <m:t>𝑅</m:t>
                            </m:r>
                          </m:e>
                          <m:sup>
                            <m:r>
                              <a:rPr lang="en-US" altLang="zh-CN" sz="1600" b="0" i="1" dirty="0">
                                <a:solidFill>
                                  <a:srgbClr val="7F7F7F"/>
                                </a:solidFill>
                                <a:latin typeface="Cambria Math" panose="02040503050406030204" pitchFamily="18" charset="0"/>
                              </a:rPr>
                              <m:t>𝑠</m:t>
                            </m:r>
                          </m:sup>
                        </m:sSup>
                      </m:e>
                    </m:acc>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𝐽</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𝐸</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𝑃</m:t>
                            </m:r>
                          </m:e>
                        </m:d>
                        <m:r>
                          <a:rPr lang="en-US" altLang="zh-CN" sz="1600" b="0" dirty="0">
                            <a:solidFill>
                              <a:srgbClr val="7F7F7F"/>
                            </a:solidFill>
                            <a:latin typeface="Cambria Math" panose="02040503050406030204" pitchFamily="18" charset="0"/>
                          </a:rPr>
                          <m:t>−</m:t>
                        </m:r>
                        <m:sSub>
                          <m:sSubPr>
                            <m:ctrlPr>
                              <a:rPr lang="en-US" altLang="zh-CN" sz="1600" i="1" dirty="0">
                                <a:solidFill>
                                  <a:srgbClr val="7F7F7F"/>
                                </a:solidFill>
                                <a:latin typeface="Cambria Math" panose="02040503050406030204" pitchFamily="18" charset="0"/>
                              </a:rPr>
                            </m:ctrlPr>
                          </m:sSubPr>
                          <m:e>
                            <m:r>
                              <a:rPr lang="en-US" altLang="zh-CN" sz="1600" b="0" i="1" dirty="0">
                                <a:solidFill>
                                  <a:srgbClr val="7F7F7F"/>
                                </a:solidFill>
                                <a:latin typeface="Cambria Math" panose="02040503050406030204" pitchFamily="18" charset="0"/>
                              </a:rPr>
                              <m:t>𝑃</m:t>
                            </m:r>
                          </m:e>
                          <m:sub>
                            <m:r>
                              <a:rPr lang="en-US" altLang="zh-CN" sz="1600" b="0" i="1" dirty="0">
                                <a:solidFill>
                                  <a:srgbClr val="7F7F7F"/>
                                </a:solidFill>
                                <a:latin typeface="Cambria Math" panose="02040503050406030204" pitchFamily="18" charset="0"/>
                              </a:rPr>
                              <m:t>0</m:t>
                            </m:r>
                          </m:sub>
                        </m:sSub>
                      </m:e>
                    </m:d>
                    <m:r>
                      <a:rPr lang="en-US" altLang="zh-CN" sz="1600" b="0" dirty="0">
                        <a:solidFill>
                          <a:srgbClr val="7F7F7F"/>
                        </a:solidFill>
                        <a:latin typeface="Cambria Math" panose="02040503050406030204" pitchFamily="18" charset="0"/>
                      </a:rPr>
                      <m:t>, </m:t>
                    </m:r>
                    <m:acc>
                      <m:accPr>
                        <m:chr m:val="̅"/>
                        <m:ctrlPr>
                          <a:rPr lang="en-US" altLang="zh-CN" sz="1600" i="1" dirty="0">
                            <a:solidFill>
                              <a:srgbClr val="7F7F7F"/>
                            </a:solidFill>
                            <a:latin typeface="Cambria Math" panose="02040503050406030204" pitchFamily="18" charset="0"/>
                          </a:rPr>
                        </m:ctrlPr>
                      </m:accPr>
                      <m:e>
                        <m:sSup>
                          <m:sSupPr>
                            <m:ctrlPr>
                              <a:rPr lang="en-US" altLang="zh-CN" sz="1600" i="1" dirty="0">
                                <a:solidFill>
                                  <a:srgbClr val="7F7F7F"/>
                                </a:solidFill>
                                <a:latin typeface="Cambria Math" panose="02040503050406030204" pitchFamily="18" charset="0"/>
                              </a:rPr>
                            </m:ctrlPr>
                          </m:sSupPr>
                          <m:e>
                            <m:r>
                              <a:rPr lang="en-US" altLang="zh-CN" sz="1600" b="0" i="1" dirty="0">
                                <a:solidFill>
                                  <a:srgbClr val="7F7F7F"/>
                                </a:solidFill>
                                <a:latin typeface="Cambria Math" panose="02040503050406030204" pitchFamily="18" charset="0"/>
                              </a:rPr>
                              <m:t>𝑅</m:t>
                            </m:r>
                          </m:e>
                          <m:sup>
                            <m:r>
                              <a:rPr lang="en-US" altLang="zh-CN" sz="1600" b="0" i="1" dirty="0">
                                <a:solidFill>
                                  <a:srgbClr val="7F7F7F"/>
                                </a:solidFill>
                                <a:latin typeface="Cambria Math" panose="02040503050406030204" pitchFamily="18" charset="0"/>
                              </a:rPr>
                              <m:t>𝑒</m:t>
                            </m:r>
                          </m:sup>
                        </m:sSup>
                      </m:e>
                    </m:acc>
                    <m:r>
                      <a:rPr lang="en-US" altLang="zh-CN" sz="1600" b="0" dirty="0">
                        <a:solidFill>
                          <a:srgbClr val="7F7F7F"/>
                        </a:solidFill>
                        <a:latin typeface="Cambria Math" panose="02040503050406030204" pitchFamily="18" charset="0"/>
                      </a:rPr>
                      <m:t>=</m:t>
                    </m:r>
                    <m:acc>
                      <m:accPr>
                        <m:chr m:val="̅"/>
                        <m:ctrlPr>
                          <a:rPr lang="en-US" altLang="zh-CN" sz="1600" i="1" dirty="0">
                            <a:solidFill>
                              <a:srgbClr val="7F7F7F"/>
                            </a:solidFill>
                            <a:latin typeface="Cambria Math" panose="02040503050406030204" pitchFamily="18" charset="0"/>
                          </a:rPr>
                        </m:ctrlPr>
                      </m:accPr>
                      <m:e>
                        <m:r>
                          <a:rPr lang="en-US" altLang="zh-CN" sz="1600" b="0" i="1" dirty="0">
                            <a:solidFill>
                              <a:srgbClr val="7F7F7F"/>
                            </a:solidFill>
                            <a:latin typeface="Cambria Math" panose="02040503050406030204" pitchFamily="18" charset="0"/>
                          </a:rPr>
                          <m:t>𝑅</m:t>
                        </m:r>
                      </m:e>
                    </m:acc>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𝐽</m:t>
                    </m:r>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𝐸</m:t>
                    </m:r>
                    <m:d>
                      <m:dPr>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𝑃</m:t>
                        </m:r>
                      </m:e>
                    </m:d>
                    <m:r>
                      <a:rPr lang="en-US" altLang="zh-CN" sz="1600" b="0" dirty="0">
                        <a:solidFill>
                          <a:srgbClr val="7F7F7F"/>
                        </a:solidFill>
                        <a:latin typeface="Cambria Math" panose="02040503050406030204" pitchFamily="18" charset="0"/>
                      </a:rPr>
                      <m:t>)</m:t>
                    </m:r>
                  </m:oMath>
                </a14:m>
                <a:r>
                  <a:rPr lang="en-US" altLang="zh-CN" sz="1600" dirty="0">
                    <a:solidFill>
                      <a:srgbClr val="7F7F7F"/>
                    </a:solidFill>
                  </a:rPr>
                  <a:t>, where the </a:t>
                </a:r>
                <a14:m>
                  <m:oMath xmlns:m="http://schemas.openxmlformats.org/officeDocument/2006/math">
                    <m:acc>
                      <m:accPr>
                        <m:chr m:val="̅"/>
                        <m:ctrlPr>
                          <a:rPr lang="en-US" altLang="zh-CN" sz="1600" i="1" dirty="0">
                            <a:solidFill>
                              <a:srgbClr val="7F7F7F"/>
                            </a:solidFill>
                            <a:latin typeface="Cambria Math" panose="02040503050406030204" pitchFamily="18" charset="0"/>
                          </a:rPr>
                        </m:ctrlPr>
                      </m:accPr>
                      <m:e>
                        <m:r>
                          <a:rPr lang="en-US" altLang="zh-CN" sz="1600" b="0" i="1" dirty="0">
                            <a:solidFill>
                              <a:srgbClr val="7F7F7F"/>
                            </a:solidFill>
                            <a:latin typeface="Cambria Math" panose="02040503050406030204" pitchFamily="18" charset="0"/>
                          </a:rPr>
                          <m:t>𝑅</m:t>
                        </m:r>
                      </m:e>
                    </m:acc>
                  </m:oMath>
                </a14:m>
                <a:r>
                  <a:rPr lang="en-US" altLang="zh-CN" sz="1600" dirty="0">
                    <a:solidFill>
                      <a:srgbClr val="7F7F7F"/>
                    </a:solidFill>
                  </a:rPr>
                  <a:t> could also be determined by: </a:t>
                </a:r>
                <a14:m>
                  <m:oMath xmlns:m="http://schemas.openxmlformats.org/officeDocument/2006/math">
                    <m:acc>
                      <m:accPr>
                        <m:chr m:val="̅"/>
                        <m:ctrlPr>
                          <a:rPr lang="en-US" altLang="zh-CN" sz="1600" i="1">
                            <a:solidFill>
                              <a:srgbClr val="7F7F7F"/>
                            </a:solidFill>
                            <a:latin typeface="Cambria Math" panose="02040503050406030204" pitchFamily="18" charset="0"/>
                          </a:rPr>
                        </m:ctrlPr>
                      </m:accPr>
                      <m:e>
                        <m:r>
                          <a:rPr lang="en-US" altLang="zh-CN" sz="1600" b="0" i="1">
                            <a:solidFill>
                              <a:srgbClr val="7F7F7F"/>
                            </a:solidFill>
                            <a:latin typeface="Cambria Math" panose="02040503050406030204" pitchFamily="18" charset="0"/>
                          </a:rPr>
                          <m:t>𝑅</m:t>
                        </m:r>
                      </m:e>
                    </m:acc>
                    <m:r>
                      <a:rPr lang="en-US" altLang="zh-CN" sz="1600" b="0" dirty="0">
                        <a:solidFill>
                          <a:srgbClr val="7F7F7F"/>
                        </a:solidFill>
                        <a:latin typeface="Cambria Math" panose="02040503050406030204" pitchFamily="18" charset="0"/>
                      </a:rPr>
                      <m:t>=</m:t>
                    </m:r>
                    <m:nary>
                      <m:naryPr>
                        <m:chr m:val="∑"/>
                        <m:supHide m:val="on"/>
                        <m:ctrlPr>
                          <a:rPr lang="en-US" altLang="zh-CN" sz="1600" i="1" dirty="0">
                            <a:solidFill>
                              <a:srgbClr val="7F7F7F"/>
                            </a:solidFill>
                            <a:latin typeface="Cambria Math" panose="02040503050406030204" pitchFamily="18" charset="0"/>
                          </a:rPr>
                        </m:ctrlPr>
                      </m:naryPr>
                      <m:sub>
                        <m:r>
                          <a:rPr lang="en-US" altLang="zh-CN" sz="1600" b="0" i="1" dirty="0">
                            <a:solidFill>
                              <a:srgbClr val="7F7F7F"/>
                            </a:solidFill>
                            <a:latin typeface="Cambria Math" panose="02040503050406030204" pitchFamily="18" charset="0"/>
                          </a:rPr>
                          <m:t>𝑖</m:t>
                        </m:r>
                        <m:r>
                          <a:rPr lang="en-US" altLang="zh-CN" sz="1600" b="0" dirty="0">
                            <a:solidFill>
                              <a:srgbClr val="7F7F7F"/>
                            </a:solidFill>
                            <a:latin typeface="Cambria Math" panose="02040503050406030204" pitchFamily="18" charset="0"/>
                          </a:rPr>
                          <m:t>,</m:t>
                        </m:r>
                        <m:r>
                          <a:rPr lang="en-US" altLang="zh-CN" sz="1600" b="0" i="1" dirty="0">
                            <a:solidFill>
                              <a:srgbClr val="7F7F7F"/>
                            </a:solidFill>
                            <a:latin typeface="Cambria Math" panose="02040503050406030204" pitchFamily="18" charset="0"/>
                          </a:rPr>
                          <m:t>𝑗</m:t>
                        </m:r>
                      </m:sub>
                      <m:sup/>
                      <m:e>
                        <m:d>
                          <m:dPr>
                            <m:begChr m:val="{"/>
                            <m:endChr m:val="}"/>
                            <m:ctrlPr>
                              <a:rPr lang="en-US" altLang="zh-CN" sz="1600" i="1" dirty="0">
                                <a:solidFill>
                                  <a:srgbClr val="7F7F7F"/>
                                </a:solidFill>
                                <a:latin typeface="Cambria Math" panose="02040503050406030204" pitchFamily="18" charset="0"/>
                              </a:rPr>
                            </m:ctrlPr>
                          </m:dPr>
                          <m:e>
                            <m:r>
                              <a:rPr lang="en-US" altLang="zh-CN" sz="1600" b="0" i="1" dirty="0">
                                <a:solidFill>
                                  <a:srgbClr val="7F7F7F"/>
                                </a:solidFill>
                                <a:latin typeface="Cambria Math" panose="02040503050406030204" pitchFamily="18" charset="0"/>
                              </a:rPr>
                              <m:t>𝐽</m:t>
                            </m:r>
                            <m:d>
                              <m:dPr>
                                <m:ctrlPr>
                                  <a:rPr lang="en-US" altLang="zh-CN" sz="1600" i="1" dirty="0">
                                    <a:solidFill>
                                      <a:srgbClr val="7F7F7F"/>
                                    </a:solidFill>
                                    <a:latin typeface="Cambria Math" panose="02040503050406030204" pitchFamily="18" charset="0"/>
                                  </a:rPr>
                                </m:ctrlPr>
                              </m:dPr>
                              <m:e>
                                <m:sSub>
                                  <m:sSubPr>
                                    <m:ctrlPr>
                                      <a:rPr lang="en-US" altLang="zh-CN" sz="1600" i="1" dirty="0">
                                        <a:solidFill>
                                          <a:srgbClr val="7F7F7F"/>
                                        </a:solidFill>
                                        <a:latin typeface="Cambria Math" panose="02040503050406030204" pitchFamily="18" charset="0"/>
                                      </a:rPr>
                                    </m:ctrlPr>
                                  </m:sSubPr>
                                  <m:e>
                                    <m:r>
                                      <a:rPr lang="en-US" altLang="zh-CN" sz="1600" b="0" i="1" dirty="0">
                                        <a:solidFill>
                                          <a:srgbClr val="7F7F7F"/>
                                        </a:solidFill>
                                        <a:latin typeface="Cambria Math" panose="02040503050406030204" pitchFamily="18" charset="0"/>
                                      </a:rPr>
                                      <m:t>𝑝</m:t>
                                    </m:r>
                                  </m:e>
                                  <m:sub>
                                    <m:r>
                                      <a:rPr lang="en-US" altLang="zh-CN" sz="1600" b="0" i="1" dirty="0">
                                        <a:solidFill>
                                          <a:srgbClr val="7F7F7F"/>
                                        </a:solidFill>
                                        <a:latin typeface="Cambria Math" panose="02040503050406030204" pitchFamily="18" charset="0"/>
                                      </a:rPr>
                                      <m:t>𝑖𝑗</m:t>
                                    </m:r>
                                  </m:sub>
                                </m:sSub>
                              </m:e>
                            </m:d>
                            <m:r>
                              <a:rPr lang="en-US" altLang="zh-CN" sz="1600" b="0" dirty="0">
                                <a:solidFill>
                                  <a:srgbClr val="7F7F7F"/>
                                </a:solidFill>
                                <a:latin typeface="Cambria Math" panose="02040503050406030204" pitchFamily="18" charset="0"/>
                              </a:rPr>
                              <m:t>·</m:t>
                            </m:r>
                            <m:sSub>
                              <m:sSubPr>
                                <m:ctrlPr>
                                  <a:rPr lang="en-US" altLang="zh-CN" sz="1600" i="1" dirty="0">
                                    <a:solidFill>
                                      <a:srgbClr val="7F7F7F"/>
                                    </a:solidFill>
                                    <a:latin typeface="Cambria Math" panose="02040503050406030204" pitchFamily="18" charset="0"/>
                                  </a:rPr>
                                </m:ctrlPr>
                              </m:sSubPr>
                              <m:e>
                                <m:r>
                                  <a:rPr lang="en-US" altLang="zh-CN" sz="1600" b="0" i="1" dirty="0">
                                    <a:solidFill>
                                      <a:srgbClr val="7F7F7F"/>
                                    </a:solidFill>
                                    <a:latin typeface="Cambria Math" panose="02040503050406030204" pitchFamily="18" charset="0"/>
                                  </a:rPr>
                                  <m:t>𝑞</m:t>
                                </m:r>
                              </m:e>
                              <m:sub>
                                <m:r>
                                  <a:rPr lang="en-US" altLang="zh-CN" sz="1600" b="0" i="1" dirty="0">
                                    <a:solidFill>
                                      <a:srgbClr val="7F7F7F"/>
                                    </a:solidFill>
                                    <a:latin typeface="Cambria Math" panose="02040503050406030204" pitchFamily="18" charset="0"/>
                                  </a:rPr>
                                  <m:t>𝑖𝑗</m:t>
                                </m:r>
                              </m:sub>
                            </m:sSub>
                          </m:e>
                        </m:d>
                      </m:e>
                    </m:nary>
                  </m:oMath>
                </a14:m>
                <a:r>
                  <a:rPr lang="en-US" altLang="zh-CN" sz="1600" dirty="0">
                    <a:solidFill>
                      <a:srgbClr val="7F7F7F"/>
                    </a:solidFill>
                  </a:rPr>
                  <a:t>.</a:t>
                </a:r>
                <a:endParaRPr lang="zh-CN" altLang="en-US" sz="1600" dirty="0">
                  <a:solidFill>
                    <a:srgbClr val="7F7F7F"/>
                  </a:solidFill>
                </a:endParaRPr>
              </a:p>
            </p:txBody>
          </p:sp>
        </mc:Choice>
        <mc:Fallback xmlns="">
          <p:sp>
            <p:nvSpPr>
              <p:cNvPr id="29" name="文本框 28">
                <a:extLst>
                  <a:ext uri="{FF2B5EF4-FFF2-40B4-BE49-F238E27FC236}">
                    <a16:creationId xmlns:a16="http://schemas.microsoft.com/office/drawing/2014/main" id="{3B819F61-6329-4254-924B-1246A5348F92}"/>
                  </a:ext>
                </a:extLst>
              </p:cNvPr>
              <p:cNvSpPr txBox="1">
                <a:spLocks noRot="1" noChangeAspect="1" noMove="1" noResize="1" noEditPoints="1" noAdjustHandles="1" noChangeArrowheads="1" noChangeShapeType="1" noTextEdit="1"/>
              </p:cNvSpPr>
              <p:nvPr/>
            </p:nvSpPr>
            <p:spPr>
              <a:xfrm>
                <a:off x="3225591" y="1064776"/>
                <a:ext cx="8105774" cy="5278112"/>
              </a:xfrm>
              <a:prstGeom prst="rect">
                <a:avLst/>
              </a:prstGeom>
              <a:blipFill>
                <a:blip r:embed="rId3"/>
                <a:stretch>
                  <a:fillRect l="-3383" t="-808" b="-9469"/>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3006EAE5-1D8D-4CE8-93B3-1EFBF0224FC4}"/>
              </a:ext>
            </a:extLst>
          </p:cNvPr>
          <p:cNvGrpSpPr/>
          <p:nvPr/>
        </p:nvGrpSpPr>
        <p:grpSpPr>
          <a:xfrm>
            <a:off x="314116" y="1056721"/>
            <a:ext cx="2785199" cy="539329"/>
            <a:chOff x="314116" y="1056721"/>
            <a:chExt cx="2785199" cy="539329"/>
          </a:xfrm>
        </p:grpSpPr>
        <p:sp>
          <p:nvSpPr>
            <p:cNvPr id="33" name="文本框 32">
              <a:extLst>
                <a:ext uri="{FF2B5EF4-FFF2-40B4-BE49-F238E27FC236}">
                  <a16:creationId xmlns:a16="http://schemas.microsoft.com/office/drawing/2014/main" id="{CBD946FB-57F5-44FE-B916-3D39D2D78461}"/>
                </a:ext>
              </a:extLst>
            </p:cNvPr>
            <p:cNvSpPr txBox="1"/>
            <p:nvPr/>
          </p:nvSpPr>
          <p:spPr>
            <a:xfrm>
              <a:off x="781052" y="1064776"/>
              <a:ext cx="2318263"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Definition 5</a:t>
              </a:r>
              <a:endParaRPr lang="zh-CN" altLang="en-US" sz="2800" b="1" dirty="0">
                <a:solidFill>
                  <a:srgbClr val="293247"/>
                </a:solidFill>
                <a:effectLst>
                  <a:outerShdw blurRad="38100" dist="38100" dir="2700000" algn="tl">
                    <a:srgbClr val="000000">
                      <a:alpha val="43137"/>
                    </a:srgbClr>
                  </a:outerShdw>
                </a:effectLst>
              </a:endParaRPr>
            </a:p>
          </p:txBody>
        </p:sp>
        <p:pic>
          <p:nvPicPr>
            <p:cNvPr id="34" name="图形 33" descr="灯泡">
              <a:extLst>
                <a:ext uri="{FF2B5EF4-FFF2-40B4-BE49-F238E27FC236}">
                  <a16:creationId xmlns:a16="http://schemas.microsoft.com/office/drawing/2014/main" id="{8484E017-74C0-47FE-89B3-50AB72B8FF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1056721"/>
              <a:ext cx="539329" cy="539329"/>
            </a:xfrm>
            <a:prstGeom prst="rect">
              <a:avLst/>
            </a:prstGeom>
          </p:spPr>
        </p:pic>
      </p:grpSp>
    </p:spTree>
    <p:extLst>
      <p:ext uri="{BB962C8B-B14F-4D97-AF65-F5344CB8AC3E}">
        <p14:creationId xmlns:p14="http://schemas.microsoft.com/office/powerpoint/2010/main" val="211793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7136"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Discrimination Risk Ascription</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914377"/>
            <a:r>
              <a:rPr lang="en-US" altLang="zh-CN" b="1" dirty="0">
                <a:solidFill>
                  <a:srgbClr val="000000"/>
                </a:solidFill>
                <a:effectLst>
                  <a:outerShdw blurRad="38100" dist="38100" dir="2700000" algn="tl">
                    <a:srgbClr val="000000">
                      <a:alpha val="43137"/>
                    </a:srgbClr>
                  </a:outerShdw>
                </a:effectLst>
                <a:latin typeface="微软雅黑"/>
                <a:ea typeface="微软雅黑"/>
              </a:rPr>
              <a:t>14</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609B23-50BD-433F-972E-C1982176DB8B}"/>
                  </a:ext>
                </a:extLst>
              </p:cNvPr>
              <p:cNvSpPr txBox="1"/>
              <p:nvPr/>
            </p:nvSpPr>
            <p:spPr>
              <a:xfrm>
                <a:off x="3225591" y="2707461"/>
                <a:ext cx="8105774" cy="746999"/>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If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&lt;</m:t>
                    </m:r>
                    <m:sSub>
                      <m:sSub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𝑷</m:t>
                        </m:r>
                      </m:e>
                      <m: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sub>
                    </m:s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 </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𝒅</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&gt;=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oMath>
                </a14:m>
                <a:r>
                  <a:rPr lang="en-US" altLang="zh-CN" sz="2000" b="1" dirty="0">
                    <a:solidFill>
                      <a:srgbClr val="293247"/>
                    </a:solidFill>
                    <a:effectLst>
                      <a:outerShdw blurRad="38100" dist="38100" dir="2700000" algn="tl">
                        <a:srgbClr val="000000">
                          <a:alpha val="43137"/>
                        </a:srgbClr>
                      </a:outerShdw>
                    </a:effectLst>
                  </a:rPr>
                  <a:t>, i.e. the true value </a:t>
                </a:r>
                <a14:m>
                  <m:oMath xmlns:m="http://schemas.openxmlformats.org/officeDocument/2006/math">
                    <m:sSub>
                      <m:sSub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𝑷</m:t>
                        </m:r>
                      </m:e>
                      <m: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sub>
                    </m:sSub>
                  </m:oMath>
                </a14:m>
                <a:r>
                  <a:rPr lang="en-US" altLang="zh-CN" sz="2000" b="1" dirty="0">
                    <a:solidFill>
                      <a:srgbClr val="293247"/>
                    </a:solidFill>
                    <a:effectLst>
                      <a:outerShdw blurRad="38100" dist="38100" dir="2700000" algn="tl">
                        <a:srgbClr val="000000">
                          <a:alpha val="43137"/>
                        </a:srgbClr>
                      </a:outerShdw>
                    </a:effectLst>
                  </a:rPr>
                  <a:t> is perpendicular to discrimination direction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𝒅</m:t>
                    </m:r>
                  </m:oMath>
                </a14:m>
                <a:r>
                  <a:rPr lang="en-US" altLang="zh-CN" sz="2000" b="1" dirty="0">
                    <a:solidFill>
                      <a:srgbClr val="293247"/>
                    </a:solidFill>
                    <a:effectLst>
                      <a:outerShdw blurRad="38100" dist="38100" dir="2700000" algn="tl">
                        <a:srgbClr val="000000">
                          <a:alpha val="43137"/>
                        </a:srgbClr>
                      </a:outerShdw>
                    </a:effectLst>
                  </a:rPr>
                  <a:t>, then </a:t>
                </a:r>
                <a14:m>
                  <m:oMath xmlns:m="http://schemas.openxmlformats.org/officeDocument/2006/math">
                    <m:sSub>
                      <m:sSub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𝒋</m:t>
                        </m:r>
                      </m:sub>
                    </m:sSub>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m:t>
                    </m:r>
                    <m:sSubSup>
                      <m:sSubSupPr>
                        <m:ctrlP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𝒋</m:t>
                        </m:r>
                      </m:sub>
                      <m:sup>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𝒔</m:t>
                        </m:r>
                      </m:sup>
                    </m:sSubSup>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m:t>
                    </m:r>
                    <m:sSubSup>
                      <m:sSubSupPr>
                        <m:ctrlP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𝒋</m:t>
                        </m:r>
                      </m:sub>
                      <m:sup>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bSup>
                  </m:oMath>
                </a14:m>
                <a:r>
                  <a:rPr lang="en-US" altLang="zh-CN" sz="2000" b="1" dirty="0">
                    <a:solidFill>
                      <a:srgbClr val="293247"/>
                    </a:solidFill>
                    <a:effectLst>
                      <a:outerShdw blurRad="38100" dist="38100" dir="2700000" algn="tl">
                        <a:srgbClr val="000000">
                          <a:alpha val="43137"/>
                        </a:srgbClr>
                      </a:outerShdw>
                    </a:effectLst>
                  </a:rPr>
                  <a:t>.</a:t>
                </a:r>
              </a:p>
            </p:txBody>
          </p:sp>
        </mc:Choice>
        <mc:Fallback xmlns="">
          <p:sp>
            <p:nvSpPr>
              <p:cNvPr id="19" name="文本框 18">
                <a:extLst>
                  <a:ext uri="{FF2B5EF4-FFF2-40B4-BE49-F238E27FC236}">
                    <a16:creationId xmlns:a16="http://schemas.microsoft.com/office/drawing/2014/main" id="{73609B23-50BD-433F-972E-C1982176DB8B}"/>
                  </a:ext>
                </a:extLst>
              </p:cNvPr>
              <p:cNvSpPr txBox="1">
                <a:spLocks noRot="1" noChangeAspect="1" noMove="1" noResize="1" noEditPoints="1" noAdjustHandles="1" noChangeArrowheads="1" noChangeShapeType="1" noTextEdit="1"/>
              </p:cNvSpPr>
              <p:nvPr/>
            </p:nvSpPr>
            <p:spPr>
              <a:xfrm>
                <a:off x="3225591" y="2707461"/>
                <a:ext cx="8105774" cy="746999"/>
              </a:xfrm>
              <a:prstGeom prst="rect">
                <a:avLst/>
              </a:prstGeom>
              <a:blipFill>
                <a:blip r:embed="rId3"/>
                <a:stretch>
                  <a:fillRect l="-827" t="-4878" b="-12195"/>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CFC86366-B881-4B18-AB48-5843BF79B6AC}"/>
              </a:ext>
            </a:extLst>
          </p:cNvPr>
          <p:cNvGrpSpPr/>
          <p:nvPr/>
        </p:nvGrpSpPr>
        <p:grpSpPr>
          <a:xfrm>
            <a:off x="314116" y="2699406"/>
            <a:ext cx="2592711" cy="539329"/>
            <a:chOff x="314116" y="1056721"/>
            <a:chExt cx="2592711" cy="539329"/>
          </a:xfrm>
        </p:grpSpPr>
        <p:sp>
          <p:nvSpPr>
            <p:cNvPr id="21" name="文本框 20">
              <a:extLst>
                <a:ext uri="{FF2B5EF4-FFF2-40B4-BE49-F238E27FC236}">
                  <a16:creationId xmlns:a16="http://schemas.microsoft.com/office/drawing/2014/main" id="{734498BE-70F4-4C0E-95C6-3B740EF35619}"/>
                </a:ext>
              </a:extLst>
            </p:cNvPr>
            <p:cNvSpPr txBox="1"/>
            <p:nvPr/>
          </p:nvSpPr>
          <p:spPr>
            <a:xfrm>
              <a:off x="781052" y="1064776"/>
              <a:ext cx="2125775"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Theorem 1</a:t>
              </a:r>
              <a:endParaRPr lang="zh-CN" altLang="en-US" sz="2800" b="1" dirty="0">
                <a:solidFill>
                  <a:srgbClr val="293247"/>
                </a:solidFill>
                <a:effectLst>
                  <a:outerShdw blurRad="38100" dist="38100" dir="2700000" algn="tl">
                    <a:srgbClr val="000000">
                      <a:alpha val="43137"/>
                    </a:srgbClr>
                  </a:outerShdw>
                </a:effectLst>
              </a:endParaRPr>
            </a:p>
          </p:txBody>
        </p:sp>
        <p:pic>
          <p:nvPicPr>
            <p:cNvPr id="22" name="图形 21" descr="灯泡">
              <a:extLst>
                <a:ext uri="{FF2B5EF4-FFF2-40B4-BE49-F238E27FC236}">
                  <a16:creationId xmlns:a16="http://schemas.microsoft.com/office/drawing/2014/main" id="{5E32E8AB-A4D7-4DC7-812F-2886056C97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1056721"/>
              <a:ext cx="539329" cy="539329"/>
            </a:xfrm>
            <a:prstGeom prst="rect">
              <a:avLst/>
            </a:prstGeom>
          </p:spPr>
        </p:pic>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11527DB-C309-477E-8170-F7CEB75B3E5D}"/>
                  </a:ext>
                </a:extLst>
              </p:cNvPr>
              <p:cNvSpPr txBox="1"/>
              <p:nvPr/>
            </p:nvSpPr>
            <p:spPr>
              <a:xfrm>
                <a:off x="3225591" y="3829892"/>
                <a:ext cx="8105774" cy="429220"/>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If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&lt;</m:t>
                    </m:r>
                    <m:sSub>
                      <m:sSubPr>
                        <m:ctrlP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𝑷</m:t>
                        </m:r>
                      </m:e>
                      <m: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sub>
                    </m:sSub>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 </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𝒅</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&gt;=</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𝟎</m:t>
                    </m:r>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 </m:t>
                    </m:r>
                  </m:oMath>
                </a14:m>
                <a:r>
                  <a:rPr lang="en-US" altLang="zh-CN" sz="2000" b="1" dirty="0">
                    <a:solidFill>
                      <a:srgbClr val="293247"/>
                    </a:solidFill>
                    <a:effectLst>
                      <a:outerShdw blurRad="38100" dist="38100" dir="2700000" algn="tl">
                        <a:srgbClr val="000000">
                          <a:alpha val="43137"/>
                        </a:srgbClr>
                      </a:outerShdw>
                    </a:effectLst>
                  </a:rPr>
                  <a:t> holds for any </a:t>
                </a:r>
                <a14:m>
                  <m:oMath xmlns:m="http://schemas.openxmlformats.org/officeDocument/2006/math">
                    <m:sSub>
                      <m:sSubPr>
                        <m:ctrlP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e>
                      <m:sub>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oMath>
                </a14:m>
                <a:r>
                  <a:rPr lang="en-US" altLang="zh-CN" sz="2000" b="1" dirty="0">
                    <a:solidFill>
                      <a:srgbClr val="293247"/>
                    </a:solidFill>
                    <a:effectLst>
                      <a:outerShdw blurRad="38100" dist="38100" dir="2700000" algn="tl">
                        <a:srgbClr val="000000">
                          <a:alpha val="43137"/>
                        </a:srgbClr>
                      </a:outerShdw>
                    </a:effectLst>
                  </a:rPr>
                  <a:t>, then </a:t>
                </a:r>
                <a14:m>
                  <m:oMath xmlns:m="http://schemas.openxmlformats.org/officeDocument/2006/math">
                    <m:r>
                      <a:rPr lang="en-US" altLang="zh-CN" sz="20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r>
                      <a:rPr lang="en-US" altLang="zh-CN" sz="2000" b="1" i="1" dirty="0">
                        <a:solidFill>
                          <a:srgbClr val="293247"/>
                        </a:solidFill>
                        <a:effectLst>
                          <a:outerShdw blurRad="38100" dist="38100" dir="2700000" algn="tl">
                            <a:srgbClr val="000000">
                              <a:alpha val="43137"/>
                            </a:srgbClr>
                          </a:outerShdw>
                        </a:effectLst>
                        <a:latin typeface="Cambria Math" panose="02040503050406030204" pitchFamily="18" charset="0"/>
                      </a:rPr>
                      <m:t>=</m:t>
                    </m:r>
                    <m:sSup>
                      <m:sSupPr>
                        <m:ctrlP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𝒔</m:t>
                        </m:r>
                      </m:sup>
                    </m:sSup>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m:t>
                    </m:r>
                    <m:sSup>
                      <m:sSupPr>
                        <m:ctrlP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err="1">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err="1"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sz="2000" b="1" dirty="0">
                    <a:solidFill>
                      <a:srgbClr val="293247"/>
                    </a:solidFill>
                    <a:effectLst>
                      <a:outerShdw blurRad="38100" dist="38100" dir="2700000" algn="tl">
                        <a:srgbClr val="000000">
                          <a:alpha val="43137"/>
                        </a:srgbClr>
                      </a:outerShdw>
                    </a:effectLst>
                  </a:rPr>
                  <a:t>.</a:t>
                </a:r>
              </a:p>
            </p:txBody>
          </p:sp>
        </mc:Choice>
        <mc:Fallback xmlns="">
          <p:sp>
            <p:nvSpPr>
              <p:cNvPr id="23" name="文本框 22">
                <a:extLst>
                  <a:ext uri="{FF2B5EF4-FFF2-40B4-BE49-F238E27FC236}">
                    <a16:creationId xmlns:a16="http://schemas.microsoft.com/office/drawing/2014/main" id="{411527DB-C309-477E-8170-F7CEB75B3E5D}"/>
                  </a:ext>
                </a:extLst>
              </p:cNvPr>
              <p:cNvSpPr txBox="1">
                <a:spLocks noRot="1" noChangeAspect="1" noMove="1" noResize="1" noEditPoints="1" noAdjustHandles="1" noChangeArrowheads="1" noChangeShapeType="1" noTextEdit="1"/>
              </p:cNvSpPr>
              <p:nvPr/>
            </p:nvSpPr>
            <p:spPr>
              <a:xfrm>
                <a:off x="3225591" y="3829892"/>
                <a:ext cx="8105774" cy="429220"/>
              </a:xfrm>
              <a:prstGeom prst="rect">
                <a:avLst/>
              </a:prstGeom>
              <a:blipFill>
                <a:blip r:embed="rId6"/>
                <a:stretch>
                  <a:fillRect l="-827" t="-8451" b="-23944"/>
                </a:stretch>
              </a:blipFill>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BA88AF7C-9FBF-4E25-9E1B-937C7D8961E7}"/>
              </a:ext>
            </a:extLst>
          </p:cNvPr>
          <p:cNvGrpSpPr/>
          <p:nvPr/>
        </p:nvGrpSpPr>
        <p:grpSpPr>
          <a:xfrm>
            <a:off x="314116" y="3821837"/>
            <a:ext cx="2637017" cy="539329"/>
            <a:chOff x="314116" y="1056721"/>
            <a:chExt cx="2637017" cy="539329"/>
          </a:xfrm>
        </p:grpSpPr>
        <p:sp>
          <p:nvSpPr>
            <p:cNvPr id="25" name="文本框 24">
              <a:extLst>
                <a:ext uri="{FF2B5EF4-FFF2-40B4-BE49-F238E27FC236}">
                  <a16:creationId xmlns:a16="http://schemas.microsoft.com/office/drawing/2014/main" id="{F0E95922-CCD7-436C-834A-146911A5111A}"/>
                </a:ext>
              </a:extLst>
            </p:cNvPr>
            <p:cNvSpPr txBox="1"/>
            <p:nvPr/>
          </p:nvSpPr>
          <p:spPr>
            <a:xfrm>
              <a:off x="781052" y="1064776"/>
              <a:ext cx="2170081" cy="523220"/>
            </a:xfrm>
            <a:prstGeom prst="rect">
              <a:avLst/>
            </a:prstGeom>
            <a:noFill/>
          </p:spPr>
          <p:txBody>
            <a:bodyPr wrap="none" rtlCol="0">
              <a:spAutoFit/>
            </a:bodyPr>
            <a:lstStyle/>
            <a:p>
              <a:r>
                <a:rPr lang="en-US" altLang="zh-CN" sz="2800" b="1" dirty="0">
                  <a:solidFill>
                    <a:srgbClr val="293247"/>
                  </a:solidFill>
                  <a:effectLst>
                    <a:outerShdw blurRad="38100" dist="38100" dir="2700000" algn="tl">
                      <a:srgbClr val="000000">
                        <a:alpha val="43137"/>
                      </a:srgbClr>
                    </a:outerShdw>
                  </a:effectLst>
                </a:rPr>
                <a:t>Corollary 1</a:t>
              </a:r>
              <a:endParaRPr lang="zh-CN" altLang="en-US" sz="2800" b="1" dirty="0">
                <a:solidFill>
                  <a:srgbClr val="293247"/>
                </a:solidFill>
                <a:effectLst>
                  <a:outerShdw blurRad="38100" dist="38100" dir="2700000" algn="tl">
                    <a:srgbClr val="000000">
                      <a:alpha val="43137"/>
                    </a:srgbClr>
                  </a:outerShdw>
                </a:effectLst>
              </a:endParaRPr>
            </a:p>
          </p:txBody>
        </p:sp>
        <p:pic>
          <p:nvPicPr>
            <p:cNvPr id="26" name="图形 25" descr="灯泡">
              <a:extLst>
                <a:ext uri="{FF2B5EF4-FFF2-40B4-BE49-F238E27FC236}">
                  <a16:creationId xmlns:a16="http://schemas.microsoft.com/office/drawing/2014/main" id="{B6CFFD6D-3820-43E2-A757-BEC54354EC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116" y="1056721"/>
              <a:ext cx="539329" cy="539329"/>
            </a:xfrm>
            <a:prstGeom prst="rect">
              <a:avLst/>
            </a:prstGeom>
          </p:spPr>
        </p:pic>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4B41026-E771-48F6-9B69-860886839ECC}"/>
                  </a:ext>
                </a:extLst>
              </p:cNvPr>
              <p:cNvSpPr txBox="1"/>
              <p:nvPr/>
            </p:nvSpPr>
            <p:spPr>
              <a:xfrm>
                <a:off x="3225591" y="1549174"/>
                <a:ext cx="8105774" cy="707886"/>
              </a:xfrm>
              <a:prstGeom prst="rect">
                <a:avLst/>
              </a:prstGeom>
              <a:noFill/>
            </p:spPr>
            <p:txBody>
              <a:bodyPr wrap="square" rtlCol="0">
                <a:spAutoFit/>
              </a:bodyPr>
              <a:lstStyle/>
              <a:p>
                <a:r>
                  <a:rPr lang="en-US" altLang="zh-CN" sz="2000" b="1" dirty="0">
                    <a:solidFill>
                      <a:srgbClr val="BA8D2D"/>
                    </a:solidFill>
                    <a:effectLst>
                      <a:outerShdw blurRad="38100" dist="38100" dir="2700000" algn="tl">
                        <a:srgbClr val="000000">
                          <a:alpha val="43137"/>
                        </a:srgbClr>
                      </a:outerShdw>
                    </a:effectLst>
                  </a:rPr>
                  <a:t>It is noteworthy that under some conditions, there is a definite equation of relationships between </a:t>
                </a:r>
                <a14:m>
                  <m:oMath xmlns:m="http://schemas.openxmlformats.org/officeDocument/2006/math">
                    <m: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t>𝑹</m:t>
                    </m:r>
                  </m:oMath>
                </a14:m>
                <a:r>
                  <a:rPr lang="en-US" altLang="zh-CN" sz="2000" b="1" dirty="0">
                    <a:solidFill>
                      <a:srgbClr val="BA8D2D"/>
                    </a:solidFill>
                    <a:effectLst>
                      <a:outerShdw blurRad="38100" dist="38100" dir="2700000" algn="tl">
                        <a:srgbClr val="000000">
                          <a:alpha val="43137"/>
                        </a:srgbClr>
                      </a:outerShdw>
                    </a:effectLst>
                  </a:rPr>
                  <a:t>, </a:t>
                </a:r>
                <a14:m>
                  <m:oMath xmlns:m="http://schemas.openxmlformats.org/officeDocument/2006/math">
                    <m:sSup>
                      <m:sSupPr>
                        <m:ctrlP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sz="2000" b="1" dirty="0">
                    <a:solidFill>
                      <a:srgbClr val="BA8D2D"/>
                    </a:solidFill>
                    <a:effectLst>
                      <a:outerShdw blurRad="38100" dist="38100" dir="2700000" algn="tl">
                        <a:srgbClr val="000000">
                          <a:alpha val="43137"/>
                        </a:srgbClr>
                      </a:outerShdw>
                    </a:effectLst>
                  </a:rPr>
                  <a:t>, and </a:t>
                </a:r>
                <a14:m>
                  <m:oMath xmlns:m="http://schemas.openxmlformats.org/officeDocument/2006/math">
                    <m:sSup>
                      <m:sSupPr>
                        <m:ctrlPr>
                          <a:rPr lang="en-US" altLang="zh-CN" sz="2000" b="1" i="1" dirty="0" err="1" smtClean="0">
                            <a:solidFill>
                              <a:srgbClr val="BA8D2D"/>
                            </a:solidFill>
                            <a:effectLst>
                              <a:outerShdw blurRad="38100" dist="38100" dir="2700000" algn="tl">
                                <a:srgbClr val="000000">
                                  <a:alpha val="43137"/>
                                </a:srgbClr>
                              </a:outerShdw>
                            </a:effectLst>
                            <a:latin typeface="Cambria Math" panose="02040503050406030204" pitchFamily="18" charset="0"/>
                          </a:rPr>
                        </m:ctrlPr>
                      </m:sSupPr>
                      <m:e>
                        <m:r>
                          <a:rPr lang="en-US" altLang="zh-CN" sz="2000" b="1" i="1" dirty="0" smtClean="0">
                            <a:solidFill>
                              <a:srgbClr val="BA8D2D"/>
                            </a:solidFill>
                            <a:effectLst>
                              <a:outerShdw blurRad="38100" dist="38100" dir="2700000" algn="tl">
                                <a:srgbClr val="000000">
                                  <a:alpha val="43137"/>
                                </a:srgbClr>
                              </a:outerShdw>
                            </a:effectLst>
                            <a:latin typeface="Cambria Math" panose="02040503050406030204" pitchFamily="18" charset="0"/>
                          </a:rPr>
                          <m:t>𝑹</m:t>
                        </m:r>
                      </m:e>
                      <m:sup>
                        <m:r>
                          <a:rPr lang="en-US" altLang="zh-CN" sz="2000" b="1" i="1" dirty="0" err="1" smtClean="0">
                            <a:solidFill>
                              <a:srgbClr val="BA8D2D"/>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sz="2000" b="1" dirty="0">
                    <a:solidFill>
                      <a:srgbClr val="BA8D2D"/>
                    </a:solidFill>
                    <a:effectLst>
                      <a:outerShdw blurRad="38100" dist="38100" dir="2700000" algn="tl">
                        <a:srgbClr val="000000">
                          <a:alpha val="43137"/>
                        </a:srgbClr>
                      </a:outerShdw>
                    </a:effectLst>
                  </a:rPr>
                  <a:t>:</a:t>
                </a:r>
                <a:endParaRPr lang="zh-CN" altLang="en-US" sz="2000" b="1" dirty="0">
                  <a:solidFill>
                    <a:srgbClr val="BA8D2D"/>
                  </a:solidFill>
                  <a:effectLst>
                    <a:outerShdw blurRad="38100" dist="38100" dir="2700000" algn="tl">
                      <a:srgbClr val="000000">
                        <a:alpha val="43137"/>
                      </a:srgbClr>
                    </a:outerShdw>
                  </a:effectLst>
                </a:endParaRPr>
              </a:p>
            </p:txBody>
          </p:sp>
        </mc:Choice>
        <mc:Fallback xmlns="">
          <p:sp>
            <p:nvSpPr>
              <p:cNvPr id="28" name="文本框 27">
                <a:extLst>
                  <a:ext uri="{FF2B5EF4-FFF2-40B4-BE49-F238E27FC236}">
                    <a16:creationId xmlns:a16="http://schemas.microsoft.com/office/drawing/2014/main" id="{74B41026-E771-48F6-9B69-860886839ECC}"/>
                  </a:ext>
                </a:extLst>
              </p:cNvPr>
              <p:cNvSpPr txBox="1">
                <a:spLocks noRot="1" noChangeAspect="1" noMove="1" noResize="1" noEditPoints="1" noAdjustHandles="1" noChangeArrowheads="1" noChangeShapeType="1" noTextEdit="1"/>
              </p:cNvSpPr>
              <p:nvPr/>
            </p:nvSpPr>
            <p:spPr>
              <a:xfrm>
                <a:off x="3225591" y="1549174"/>
                <a:ext cx="8105774" cy="707886"/>
              </a:xfrm>
              <a:prstGeom prst="rect">
                <a:avLst/>
              </a:prstGeom>
              <a:blipFill>
                <a:blip r:embed="rId7"/>
                <a:stretch>
                  <a:fillRect l="-827" t="-5172" b="-18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777AD3A-33F2-4E37-A60D-A9CDC450E080}"/>
                  </a:ext>
                </a:extLst>
              </p:cNvPr>
              <p:cNvSpPr txBox="1"/>
              <p:nvPr/>
            </p:nvSpPr>
            <p:spPr>
              <a:xfrm>
                <a:off x="3225591" y="4834865"/>
                <a:ext cx="8105774" cy="923330"/>
              </a:xfrm>
              <a:prstGeom prst="rect">
                <a:avLst/>
              </a:prstGeom>
              <a:noFill/>
            </p:spPr>
            <p:txBody>
              <a:bodyPr wrap="square" rtlCol="0">
                <a:spAutoFit/>
              </a:bodyPr>
              <a:lstStyle/>
              <a:p>
                <a:r>
                  <a:rPr lang="en-US" altLang="zh-CN" b="1" dirty="0">
                    <a:solidFill>
                      <a:srgbClr val="7F7F7F"/>
                    </a:solidFill>
                    <a:effectLst>
                      <a:outerShdw blurRad="38100" dist="38100" dir="2700000" algn="tl">
                        <a:srgbClr val="000000">
                          <a:alpha val="43137"/>
                        </a:srgbClr>
                      </a:outerShdw>
                    </a:effectLst>
                  </a:rPr>
                  <a:t>Empirically, an extremely stereotyped learning machine has a large </a:t>
                </a:r>
                <a14:m>
                  <m:oMath xmlns:m="http://schemas.openxmlformats.org/officeDocument/2006/math">
                    <m:sSup>
                      <m:sSupPr>
                        <m:ctrlP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ctrlPr>
                      </m:sSupPr>
                      <m:e>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e>
                      <m:sup>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b="1" dirty="0">
                    <a:solidFill>
                      <a:srgbClr val="7F7F7F"/>
                    </a:solidFill>
                    <a:effectLst>
                      <a:outerShdw blurRad="38100" dist="38100" dir="2700000" algn="tl">
                        <a:srgbClr val="000000">
                          <a:alpha val="43137"/>
                        </a:srgbClr>
                      </a:outerShdw>
                    </a:effectLst>
                  </a:rPr>
                  <a:t>, while its </a:t>
                </a:r>
                <a14:m>
                  <m:oMath xmlns:m="http://schemas.openxmlformats.org/officeDocument/2006/math">
                    <m:sSub>
                      <m:sSubPr>
                        <m:ctrlPr>
                          <a:rPr lang="en-US" altLang="zh-CN"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ctrlPr>
                      </m:sSubPr>
                      <m:e>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e>
                      <m:sub>
                        <m:r>
                          <a:rPr lang="en-US" altLang="zh-CN"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t>𝒆</m:t>
                        </m:r>
                      </m:sub>
                    </m:sSub>
                  </m:oMath>
                </a14:m>
                <a:r>
                  <a:rPr lang="en-US" altLang="zh-CN" b="1" dirty="0">
                    <a:solidFill>
                      <a:srgbClr val="7F7F7F"/>
                    </a:solidFill>
                    <a:effectLst>
                      <a:outerShdw blurRad="38100" dist="38100" dir="2700000" algn="tl">
                        <a:srgbClr val="000000">
                          <a:alpha val="43137"/>
                        </a:srgbClr>
                      </a:outerShdw>
                    </a:effectLst>
                  </a:rPr>
                  <a:t> may equal 0; a randomly initialized learning machine without any learned knowledge has no </a:t>
                </a:r>
                <a14:m>
                  <m:oMath xmlns:m="http://schemas.openxmlformats.org/officeDocument/2006/math">
                    <m:sSup>
                      <m:sSupPr>
                        <m:ctrlP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ctrlPr>
                      </m:sSupPr>
                      <m:e>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e>
                      <m:sup>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b="1" dirty="0">
                    <a:solidFill>
                      <a:srgbClr val="7F7F7F"/>
                    </a:solidFill>
                    <a:effectLst>
                      <a:outerShdw blurRad="38100" dist="38100" dir="2700000" algn="tl">
                        <a:srgbClr val="000000">
                          <a:alpha val="43137"/>
                        </a:srgbClr>
                      </a:outerShdw>
                    </a:effectLst>
                  </a:rPr>
                  <a:t>, but its </a:t>
                </a:r>
                <a14:m>
                  <m:oMath xmlns:m="http://schemas.openxmlformats.org/officeDocument/2006/math">
                    <m:sSup>
                      <m:sSupPr>
                        <m:ctrlPr>
                          <a:rPr lang="en-US" altLang="zh-CN"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ctrlPr>
                      </m:sSupPr>
                      <m:e>
                        <m:r>
                          <a:rPr lang="en-US" altLang="zh-CN" b="1" i="1" dirty="0" smtClean="0">
                            <a:solidFill>
                              <a:srgbClr val="7F7F7F"/>
                            </a:solidFill>
                            <a:effectLst>
                              <a:outerShdw blurRad="38100" dist="38100" dir="2700000" algn="tl">
                                <a:srgbClr val="000000">
                                  <a:alpha val="43137"/>
                                </a:srgbClr>
                              </a:outerShdw>
                            </a:effectLst>
                            <a:latin typeface="Cambria Math" panose="02040503050406030204" pitchFamily="18" charset="0"/>
                          </a:rPr>
                          <m:t>𝑹</m:t>
                        </m:r>
                      </m:e>
                      <m:sup>
                        <m:r>
                          <a:rPr lang="en-US" altLang="zh-CN" b="1" i="1" dirty="0" err="1" smtClean="0">
                            <a:solidFill>
                              <a:srgbClr val="7F7F7F"/>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b="1" dirty="0">
                    <a:solidFill>
                      <a:srgbClr val="7F7F7F"/>
                    </a:solidFill>
                    <a:effectLst>
                      <a:outerShdw blurRad="38100" dist="38100" dir="2700000" algn="tl">
                        <a:srgbClr val="000000">
                          <a:alpha val="43137"/>
                        </a:srgbClr>
                      </a:outerShdw>
                    </a:effectLst>
                  </a:rPr>
                  <a:t> soars.</a:t>
                </a:r>
                <a:endParaRPr lang="zh-CN" altLang="en-US" b="1" dirty="0">
                  <a:solidFill>
                    <a:srgbClr val="7F7F7F"/>
                  </a:solidFill>
                  <a:effectLst>
                    <a:outerShdw blurRad="38100" dist="38100" dir="2700000" algn="tl">
                      <a:srgbClr val="000000">
                        <a:alpha val="43137"/>
                      </a:srgbClr>
                    </a:outerShdw>
                  </a:effectLst>
                </a:endParaRPr>
              </a:p>
            </p:txBody>
          </p:sp>
        </mc:Choice>
        <mc:Fallback xmlns="">
          <p:sp>
            <p:nvSpPr>
              <p:cNvPr id="29" name="文本框 28">
                <a:extLst>
                  <a:ext uri="{FF2B5EF4-FFF2-40B4-BE49-F238E27FC236}">
                    <a16:creationId xmlns:a16="http://schemas.microsoft.com/office/drawing/2014/main" id="{9777AD3A-33F2-4E37-A60D-A9CDC450E080}"/>
                  </a:ext>
                </a:extLst>
              </p:cNvPr>
              <p:cNvSpPr txBox="1">
                <a:spLocks noRot="1" noChangeAspect="1" noMove="1" noResize="1" noEditPoints="1" noAdjustHandles="1" noChangeArrowheads="1" noChangeShapeType="1" noTextEdit="1"/>
              </p:cNvSpPr>
              <p:nvPr/>
            </p:nvSpPr>
            <p:spPr>
              <a:xfrm>
                <a:off x="3225591" y="4834865"/>
                <a:ext cx="8105774" cy="923330"/>
              </a:xfrm>
              <a:prstGeom prst="rect">
                <a:avLst/>
              </a:prstGeom>
              <a:blipFill>
                <a:blip r:embed="rId8"/>
                <a:stretch>
                  <a:fillRect l="-677" t="-3947" r="-451" b="-11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92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25AA538-502A-4EDB-B155-560D7E7A2CFA}"/>
              </a:ext>
            </a:extLst>
          </p:cNvPr>
          <p:cNvPicPr>
            <a:picLocks noChangeAspect="1"/>
          </p:cNvPicPr>
          <p:nvPr/>
        </p:nvPicPr>
        <p:blipFill>
          <a:blip r:embed="rId3"/>
          <a:stretch>
            <a:fillRect/>
          </a:stretch>
        </p:blipFill>
        <p:spPr>
          <a:xfrm>
            <a:off x="267124" y="919380"/>
            <a:ext cx="9282711" cy="5836523"/>
          </a:xfrm>
          <a:prstGeom prst="rect">
            <a:avLst/>
          </a:prstGeom>
        </p:spPr>
      </p:pic>
      <p:grpSp>
        <p:nvGrpSpPr>
          <p:cNvPr id="2" name="组合 1"/>
          <p:cNvGrpSpPr/>
          <p:nvPr/>
        </p:nvGrpSpPr>
        <p:grpSpPr>
          <a:xfrm>
            <a:off x="314115" y="254848"/>
            <a:ext cx="12073467" cy="590973"/>
            <a:chOff x="371" y="301"/>
            <a:chExt cx="14260"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3022" cy="691"/>
            </a:xfrm>
            <a:prstGeom prst="rect">
              <a:avLst/>
            </a:prstGeom>
            <a:noFill/>
          </p:spPr>
          <p:txBody>
            <a:bodyPr wrap="square" rtlCol="0">
              <a:spAutoFit/>
            </a:bodyPr>
            <a:lstStyle/>
            <a:p>
              <a:pPr defTabSz="1217476"/>
              <a:r>
                <a:rPr lang="en-US" altLang="zh-CN" sz="3200" dirty="0" err="1">
                  <a:solidFill>
                    <a:srgbClr val="293247"/>
                  </a:solidFill>
                  <a:latin typeface="微软雅黑"/>
                  <a:ea typeface="微软雅黑"/>
                  <a:cs typeface="+mn-ea"/>
                  <a:sym typeface="+mn-lt"/>
                </a:rPr>
                <a:t>DISCR</a:t>
              </a:r>
              <a:r>
                <a:rPr lang="en-US" altLang="zh-CN" sz="3200" dirty="0" err="1">
                  <a:solidFill>
                    <a:srgbClr val="767171">
                      <a:lumMod val="100000"/>
                    </a:srgbClr>
                  </a:solidFill>
                  <a:latin typeface="微软雅黑"/>
                  <a:ea typeface="微软雅黑"/>
                  <a:cs typeface="+mn-ea"/>
                  <a:sym typeface="+mn-lt"/>
                </a:rPr>
                <a:t>imination</a:t>
              </a:r>
              <a:r>
                <a:rPr lang="en-US" altLang="zh-CN" sz="3200" dirty="0">
                  <a:solidFill>
                    <a:srgbClr val="767171">
                      <a:lumMod val="100000"/>
                    </a:srgbClr>
                  </a:solidFill>
                  <a:latin typeface="微软雅黑"/>
                  <a:ea typeface="微软雅黑"/>
                  <a:cs typeface="+mn-ea"/>
                  <a:sym typeface="+mn-lt"/>
                </a:rPr>
                <a:t> </a:t>
              </a:r>
              <a:r>
                <a:rPr lang="en-US" altLang="zh-CN" sz="3200" dirty="0">
                  <a:solidFill>
                    <a:srgbClr val="293247"/>
                  </a:solidFill>
                  <a:latin typeface="微软雅黑"/>
                  <a:ea typeface="微软雅黑"/>
                  <a:cs typeface="+mn-ea"/>
                  <a:sym typeface="+mn-lt"/>
                </a:rPr>
                <a:t>E</a:t>
              </a:r>
              <a:r>
                <a:rPr lang="en-US" altLang="zh-CN" sz="3200" dirty="0">
                  <a:solidFill>
                    <a:srgbClr val="767171">
                      <a:lumMod val="100000"/>
                    </a:srgbClr>
                  </a:solidFill>
                  <a:latin typeface="微软雅黑"/>
                  <a:ea typeface="微软雅黑"/>
                  <a:cs typeface="+mn-ea"/>
                  <a:sym typeface="+mn-lt"/>
                </a:rPr>
                <a:t>stimation </a:t>
              </a:r>
              <a:r>
                <a:rPr lang="en-US" altLang="zh-CN" sz="3200" dirty="0" err="1">
                  <a:solidFill>
                    <a:srgbClr val="293247"/>
                  </a:solidFill>
                  <a:latin typeface="微软雅黑"/>
                  <a:ea typeface="微软雅黑"/>
                  <a:cs typeface="+mn-ea"/>
                  <a:sym typeface="+mn-lt"/>
                </a:rPr>
                <a:t>AL</a:t>
              </a:r>
              <a:r>
                <a:rPr lang="en-US" altLang="zh-CN" sz="3200" dirty="0" err="1">
                  <a:solidFill>
                    <a:srgbClr val="767171">
                      <a:lumMod val="100000"/>
                    </a:srgbClr>
                  </a:solidFill>
                  <a:latin typeface="微软雅黑"/>
                  <a:ea typeface="微软雅黑"/>
                  <a:cs typeface="+mn-ea"/>
                  <a:sym typeface="+mn-lt"/>
                </a:rPr>
                <a:t>gorithm</a:t>
              </a:r>
              <a:r>
                <a:rPr lang="en-US" altLang="zh-CN" sz="3200" dirty="0">
                  <a:solidFill>
                    <a:srgbClr val="767171">
                      <a:lumMod val="100000"/>
                    </a:srgbClr>
                  </a:solidFill>
                  <a:latin typeface="微软雅黑"/>
                  <a:ea typeface="微软雅黑"/>
                  <a:cs typeface="+mn-ea"/>
                  <a:sym typeface="+mn-lt"/>
                </a:rPr>
                <a:t> </a:t>
              </a:r>
              <a:r>
                <a:rPr lang="en-US" altLang="zh-CN" sz="3200" dirty="0">
                  <a:solidFill>
                    <a:srgbClr val="293247"/>
                  </a:solidFill>
                  <a:latin typeface="微软雅黑"/>
                  <a:ea typeface="微软雅黑"/>
                  <a:cs typeface="+mn-ea"/>
                  <a:sym typeface="+mn-lt"/>
                </a:rPr>
                <a:t>"DISCREAL"</a:t>
              </a:r>
              <a:endParaRPr lang="zh-CN" altLang="en-US" sz="3200" dirty="0">
                <a:solidFill>
                  <a:srgbClr val="293247"/>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9" name="文本框 18">
            <a:extLst>
              <a:ext uri="{FF2B5EF4-FFF2-40B4-BE49-F238E27FC236}">
                <a16:creationId xmlns:a16="http://schemas.microsoft.com/office/drawing/2014/main" id="{968CF706-AEDB-4DB5-BA91-3FC0EB4D6B55}"/>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15</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pic>
        <p:nvPicPr>
          <p:cNvPr id="30" name="图形 29" descr="研究">
            <a:extLst>
              <a:ext uri="{FF2B5EF4-FFF2-40B4-BE49-F238E27FC236}">
                <a16:creationId xmlns:a16="http://schemas.microsoft.com/office/drawing/2014/main" id="{7BF7DBAF-E90B-4548-90A6-6032A9C336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1309" y="3171100"/>
            <a:ext cx="427874" cy="427874"/>
          </a:xfrm>
          <a:prstGeom prst="rect">
            <a:avLst/>
          </a:prstGeom>
        </p:spPr>
      </p:pic>
      <p:pic>
        <p:nvPicPr>
          <p:cNvPr id="13" name="图形 12" descr="研究">
            <a:extLst>
              <a:ext uri="{FF2B5EF4-FFF2-40B4-BE49-F238E27FC236}">
                <a16:creationId xmlns:a16="http://schemas.microsoft.com/office/drawing/2014/main" id="{E661CBCC-AA06-4651-BF2F-10AC35B3B3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60737" y="5018248"/>
            <a:ext cx="427874" cy="427874"/>
          </a:xfrm>
          <a:prstGeom prst="rect">
            <a:avLst/>
          </a:prstGeom>
        </p:spPr>
      </p:pic>
      <p:pic>
        <p:nvPicPr>
          <p:cNvPr id="38" name="图形 37" descr="研究">
            <a:extLst>
              <a:ext uri="{FF2B5EF4-FFF2-40B4-BE49-F238E27FC236}">
                <a16:creationId xmlns:a16="http://schemas.microsoft.com/office/drawing/2014/main" id="{D116936B-B7BB-483D-BA1A-DB805F850D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21309" y="2556772"/>
            <a:ext cx="427874" cy="427874"/>
          </a:xfrm>
          <a:prstGeom prst="rect">
            <a:avLst/>
          </a:prstGeom>
        </p:spPr>
      </p:pic>
      <p:grpSp>
        <p:nvGrpSpPr>
          <p:cNvPr id="43" name="组合 42">
            <a:extLst>
              <a:ext uri="{FF2B5EF4-FFF2-40B4-BE49-F238E27FC236}">
                <a16:creationId xmlns:a16="http://schemas.microsoft.com/office/drawing/2014/main" id="{848603BF-5AEF-4D0C-8AFE-30A91920622D}"/>
              </a:ext>
            </a:extLst>
          </p:cNvPr>
          <p:cNvGrpSpPr/>
          <p:nvPr/>
        </p:nvGrpSpPr>
        <p:grpSpPr>
          <a:xfrm>
            <a:off x="6668457" y="3185957"/>
            <a:ext cx="5256419" cy="2165722"/>
            <a:chOff x="385343" y="4325400"/>
            <a:chExt cx="5256419" cy="2165722"/>
          </a:xfrm>
        </p:grpSpPr>
        <mc:AlternateContent xmlns:mc="http://schemas.openxmlformats.org/markup-compatibility/2006" xmlns:a14="http://schemas.microsoft.com/office/drawing/2010/main">
          <mc:Choice Requires="a14">
            <p:sp>
              <p:nvSpPr>
                <p:cNvPr id="44" name="Rectangle 40">
                  <a:extLst>
                    <a:ext uri="{FF2B5EF4-FFF2-40B4-BE49-F238E27FC236}">
                      <a16:creationId xmlns:a16="http://schemas.microsoft.com/office/drawing/2014/main" id="{30BE6A82-FFF7-4474-9982-BADEAD65DE3F}"/>
                    </a:ext>
                  </a:extLst>
                </p:cNvPr>
                <p:cNvSpPr/>
                <p:nvPr/>
              </p:nvSpPr>
              <p:spPr>
                <a:xfrm>
                  <a:off x="385343" y="4325400"/>
                  <a:ext cx="4310293" cy="396583"/>
                </a:xfrm>
                <a:prstGeom prst="rect">
                  <a:avLst/>
                </a:prstGeom>
              </p:spPr>
              <p:txBody>
                <a:bodyPr wrap="square" lIns="91440" tIns="45720" rIns="91440" bIns="45720">
                  <a:spAutoFit/>
                </a:bodyPr>
                <a:lstStyle/>
                <a:p>
                  <a:pPr defTabSz="913508">
                    <a:lnSpc>
                      <a:spcPct val="120000"/>
                    </a:lnSpc>
                  </a:pPr>
                  <a:r>
                    <a:rPr lang="en-US" altLang="zh-CN" b="1" dirty="0">
                      <a:solidFill>
                        <a:srgbClr val="293247"/>
                      </a:solidFill>
                      <a:effectLst>
                        <a:outerShdw blurRad="38100" dist="38100" dir="2700000" algn="tl">
                          <a:srgbClr val="000000">
                            <a:alpha val="43137"/>
                          </a:srgbClr>
                        </a:outerShdw>
                      </a:effectLst>
                      <a:cs typeface="+mn-ea"/>
                      <a:sym typeface="+mn-lt"/>
                    </a:rPr>
                    <a:t>Occupation </a:t>
                  </a:r>
                  <a14:m>
                    <m:oMath xmlns:m="http://schemas.openxmlformats.org/officeDocument/2006/math">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𝑶</m:t>
                      </m:r>
                    </m:oMath>
                  </a14:m>
                  <a:r>
                    <a:rPr lang="en-US" altLang="zh-CN" b="1" dirty="0">
                      <a:solidFill>
                        <a:srgbClr val="293247"/>
                      </a:solidFill>
                      <a:effectLst>
                        <a:outerShdw blurRad="38100" dist="38100" dir="2700000" algn="tl">
                          <a:srgbClr val="000000">
                            <a:alpha val="43137"/>
                          </a:srgbClr>
                        </a:outerShdw>
                      </a:effectLst>
                      <a:latin typeface="微软雅黑"/>
                      <a:ea typeface="微软雅黑"/>
                      <a:cs typeface="+mn-ea"/>
                      <a:sym typeface="+mn-lt"/>
                    </a:rPr>
                    <a:t> and Gender </a:t>
                  </a:r>
                  <a14:m>
                    <m:oMath xmlns:m="http://schemas.openxmlformats.org/officeDocument/2006/math">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𝑮</m:t>
                      </m:r>
                    </m:oMath>
                  </a14:m>
                  <a:endParaRPr lang="en-US" altLang="zh-CN"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44" name="Rectangle 40">
                  <a:extLst>
                    <a:ext uri="{FF2B5EF4-FFF2-40B4-BE49-F238E27FC236}">
                      <a16:creationId xmlns:a16="http://schemas.microsoft.com/office/drawing/2014/main" id="{30BE6A82-FFF7-4474-9982-BADEAD65DE3F}"/>
                    </a:ext>
                  </a:extLst>
                </p:cNvPr>
                <p:cNvSpPr>
                  <a:spLocks noRot="1" noChangeAspect="1" noMove="1" noResize="1" noEditPoints="1" noAdjustHandles="1" noChangeArrowheads="1" noChangeShapeType="1" noTextEdit="1"/>
                </p:cNvSpPr>
                <p:nvPr/>
              </p:nvSpPr>
              <p:spPr>
                <a:xfrm>
                  <a:off x="385343" y="4325400"/>
                  <a:ext cx="4310293" cy="396583"/>
                </a:xfrm>
                <a:prstGeom prst="rect">
                  <a:avLst/>
                </a:prstGeom>
                <a:blipFill>
                  <a:blip r:embed="rId10"/>
                  <a:stretch>
                    <a:fillRect l="-1273" t="-3077"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747F7BDF-2020-4A68-9F4A-70339B37BF87}"/>
                    </a:ext>
                  </a:extLst>
                </p:cNvPr>
                <p:cNvSpPr txBox="1"/>
                <p:nvPr/>
              </p:nvSpPr>
              <p:spPr>
                <a:xfrm>
                  <a:off x="385343" y="4721983"/>
                  <a:ext cx="5256419" cy="1769139"/>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altLang="zh-CN" sz="1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𝑶</m:t>
                      </m:r>
                    </m:oMath>
                  </a14:m>
                  <a:r>
                    <a:rPr lang="en-US" sz="1200" dirty="0">
                      <a:solidFill>
                        <a:srgbClr val="767171">
                          <a:lumMod val="95000"/>
                          <a:lumOff val="5000"/>
                        </a:srgbClr>
                      </a:solidFill>
                      <a:latin typeface="微软雅黑"/>
                      <a:ea typeface="微软雅黑"/>
                      <a:cs typeface="+mn-ea"/>
                      <a:sym typeface="+mn-lt"/>
                    </a:rPr>
                    <a:t> </a:t>
                  </a:r>
                  <a:r>
                    <a:rPr lang="en-US" altLang="zh-CN" sz="1200" dirty="0">
                      <a:solidFill>
                        <a:srgbClr val="767171">
                          <a:lumMod val="95000"/>
                          <a:lumOff val="5000"/>
                        </a:srgbClr>
                      </a:solidFill>
                      <a:cs typeface="+mn-ea"/>
                      <a:sym typeface="+mn-lt"/>
                    </a:rPr>
                    <a:t>includes words like "doctor," "nurse," etc., which are frequently expressed as biased terms rather than neutral ones. In our experiments, we assign both a uniform distribution and a distribution presented by labor statistics from an official US website to the occupation words' probability distribution. </a:t>
                  </a:r>
                  <a:endParaRPr lang="en-US" altLang="zh-CN" sz="1200" b="0" i="1" dirty="0">
                    <a:solidFill>
                      <a:srgbClr val="293247"/>
                    </a:solidFill>
                    <a:latin typeface="Cambria Math" panose="02040503050406030204" pitchFamily="18" charset="0"/>
                    <a:ea typeface="微软雅黑"/>
                    <a:cs typeface="+mn-ea"/>
                    <a:sym typeface="+mn-lt"/>
                  </a:endParaRPr>
                </a:p>
                <a:p>
                  <a:pPr marL="285750" indent="-285750" defTabSz="1217476">
                    <a:buFont typeface="Arial" panose="020B0604020202020204" pitchFamily="34" charset="0"/>
                    <a:buChar char="•"/>
                  </a:pPr>
                  <a14:m>
                    <m:oMath xmlns:m="http://schemas.openxmlformats.org/officeDocument/2006/math">
                      <m:r>
                        <a:rPr lang="en-US" altLang="zh-CN" sz="1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𝑮</m:t>
                      </m:r>
                    </m:oMath>
                  </a14:m>
                  <a:r>
                    <a:rPr lang="en-US" sz="1200" dirty="0">
                      <a:solidFill>
                        <a:srgbClr val="767171">
                          <a:lumMod val="95000"/>
                          <a:lumOff val="5000"/>
                        </a:srgbClr>
                      </a:solidFill>
                      <a:latin typeface="微软雅黑"/>
                      <a:ea typeface="微软雅黑"/>
                      <a:cs typeface="+mn-ea"/>
                      <a:sym typeface="+mn-lt"/>
                    </a:rPr>
                    <a:t> (in the binary gender </a:t>
                  </a:r>
                  <a:r>
                    <a:rPr lang="en-US" sz="1200" dirty="0">
                      <a:solidFill>
                        <a:srgbClr val="767171">
                          <a:lumMod val="95000"/>
                          <a:lumOff val="5000"/>
                        </a:srgbClr>
                      </a:solidFill>
                      <a:cs typeface="+mn-ea"/>
                      <a:sym typeface="+mn-lt"/>
                    </a:rPr>
                    <a:t>setting) typically contains two sub-tuples, namely </a:t>
                  </a:r>
                  <a14:m>
                    <m:oMath xmlns:m="http://schemas.openxmlformats.org/officeDocument/2006/math">
                      <m:sSub>
                        <m:sSubPr>
                          <m:ctrlPr>
                            <a:rPr lang="en-US" sz="1200" b="1" i="1" smtClean="0">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200" b="1">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𝐺</m:t>
                          </m:r>
                        </m:e>
                        <m:sub>
                          <m:r>
                            <a:rPr lang="en-US" sz="1200" b="1">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𝑚𝑎𝑠𝑐𝑢𝑙𝑖𝑛𝑒</m:t>
                          </m:r>
                        </m:sub>
                      </m:sSub>
                    </m:oMath>
                  </a14:m>
                  <a:r>
                    <a:rPr lang="en-US" sz="1200" dirty="0">
                      <a:solidFill>
                        <a:srgbClr val="767171">
                          <a:lumMod val="95000"/>
                          <a:lumOff val="5000"/>
                        </a:srgbClr>
                      </a:solidFill>
                      <a:cs typeface="+mn-ea"/>
                      <a:sym typeface="+mn-lt"/>
                    </a:rPr>
                    <a:t> and </a:t>
                  </a:r>
                  <a14:m>
                    <m:oMath xmlns:m="http://schemas.openxmlformats.org/officeDocument/2006/math">
                      <m:sSub>
                        <m:sSubPr>
                          <m:ctrlPr>
                            <a:rPr lang="en-US" altLang="zh-CN" sz="1200" b="1" i="1" smtClean="0">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200" b="1">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𝐺</m:t>
                          </m:r>
                        </m:e>
                        <m:sub>
                          <m:r>
                            <a:rPr lang="en-US" altLang="zh-CN" sz="1200" b="1">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𝑓𝑒𝑚𝑖𝑛𝑖𝑛𝑒</m:t>
                          </m:r>
                        </m:sub>
                      </m:sSub>
                    </m:oMath>
                  </a14:m>
                  <a:r>
                    <a:rPr lang="en-US" sz="1200" dirty="0">
                      <a:solidFill>
                        <a:srgbClr val="767171">
                          <a:lumMod val="95000"/>
                          <a:lumOff val="5000"/>
                        </a:srgbClr>
                      </a:solidFill>
                      <a:cs typeface="+mn-ea"/>
                      <a:sym typeface="+mn-lt"/>
                    </a:rPr>
                    <a:t>, with the former consisting of words like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he</a:t>
                  </a:r>
                  <a:r>
                    <a:rPr lang="en-US" sz="1200" dirty="0">
                      <a:solidFill>
                        <a:srgbClr val="767171">
                          <a:lumMod val="95000"/>
                          <a:lumOff val="5000"/>
                        </a:srgbClr>
                      </a:solidFill>
                      <a:cs typeface="+mn-ea"/>
                      <a:sym typeface="+mn-lt"/>
                    </a:rPr>
                    <a:t>,"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man</a:t>
                  </a:r>
                  <a:r>
                    <a:rPr lang="en-US" sz="1200" dirty="0">
                      <a:solidFill>
                        <a:srgbClr val="767171">
                          <a:lumMod val="95000"/>
                          <a:lumOff val="5000"/>
                        </a:srgbClr>
                      </a:solidFill>
                      <a:cs typeface="+mn-ea"/>
                      <a:sym typeface="+mn-lt"/>
                    </a:rPr>
                    <a:t>,"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grandfather</a:t>
                  </a:r>
                  <a:r>
                    <a:rPr lang="en-US" sz="1200" dirty="0">
                      <a:solidFill>
                        <a:srgbClr val="767171">
                          <a:lumMod val="95000"/>
                          <a:lumOff val="5000"/>
                        </a:srgbClr>
                      </a:solidFill>
                      <a:cs typeface="+mn-ea"/>
                      <a:sym typeface="+mn-lt"/>
                    </a:rPr>
                    <a:t>," etc., and the latter of corresponding words like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she</a:t>
                  </a:r>
                  <a:r>
                    <a:rPr lang="en-US" sz="1200" dirty="0">
                      <a:solidFill>
                        <a:srgbClr val="767171">
                          <a:lumMod val="95000"/>
                          <a:lumOff val="5000"/>
                        </a:srgbClr>
                      </a:solidFill>
                      <a:cs typeface="+mn-ea"/>
                      <a:sym typeface="+mn-lt"/>
                    </a:rPr>
                    <a:t>,"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woman</a:t>
                  </a:r>
                  <a:r>
                    <a:rPr lang="en-US" sz="1200" dirty="0">
                      <a:solidFill>
                        <a:srgbClr val="767171">
                          <a:lumMod val="95000"/>
                          <a:lumOff val="5000"/>
                        </a:srgbClr>
                      </a:solidFill>
                      <a:cs typeface="+mn-ea"/>
                      <a:sym typeface="+mn-lt"/>
                    </a:rPr>
                    <a:t>,"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grandmother</a:t>
                  </a:r>
                  <a:r>
                    <a:rPr lang="en-US" sz="1200" dirty="0">
                      <a:solidFill>
                        <a:srgbClr val="767171">
                          <a:lumMod val="95000"/>
                          <a:lumOff val="5000"/>
                        </a:srgbClr>
                      </a:solidFill>
                      <a:cs typeface="+mn-ea"/>
                      <a:sym typeface="+mn-lt"/>
                    </a:rPr>
                    <a:t>," etc. </a:t>
                  </a:r>
                </a:p>
              </p:txBody>
            </p:sp>
          </mc:Choice>
          <mc:Fallback xmlns="">
            <p:sp>
              <p:nvSpPr>
                <p:cNvPr id="45" name="文本框 44">
                  <a:extLst>
                    <a:ext uri="{FF2B5EF4-FFF2-40B4-BE49-F238E27FC236}">
                      <a16:creationId xmlns:a16="http://schemas.microsoft.com/office/drawing/2014/main" id="{747F7BDF-2020-4A68-9F4A-70339B37BF87}"/>
                    </a:ext>
                  </a:extLst>
                </p:cNvPr>
                <p:cNvSpPr txBox="1">
                  <a:spLocks noRot="1" noChangeAspect="1" noMove="1" noResize="1" noEditPoints="1" noAdjustHandles="1" noChangeArrowheads="1" noChangeShapeType="1" noTextEdit="1"/>
                </p:cNvSpPr>
                <p:nvPr/>
              </p:nvSpPr>
              <p:spPr>
                <a:xfrm>
                  <a:off x="385343" y="4721983"/>
                  <a:ext cx="5256419" cy="1769139"/>
                </a:xfrm>
                <a:prstGeom prst="rect">
                  <a:avLst/>
                </a:prstGeom>
                <a:blipFill>
                  <a:blip r:embed="rId11"/>
                  <a:stretch>
                    <a:fillRect t="-345" r="-232" b="-2759"/>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grpSp>
      <p:grpSp>
        <p:nvGrpSpPr>
          <p:cNvPr id="46" name="组合 45">
            <a:extLst>
              <a:ext uri="{FF2B5EF4-FFF2-40B4-BE49-F238E27FC236}">
                <a16:creationId xmlns:a16="http://schemas.microsoft.com/office/drawing/2014/main" id="{BF8ED228-B3AB-4C73-BE77-8DF3C52D9525}"/>
              </a:ext>
            </a:extLst>
          </p:cNvPr>
          <p:cNvGrpSpPr/>
          <p:nvPr/>
        </p:nvGrpSpPr>
        <p:grpSpPr>
          <a:xfrm>
            <a:off x="3022273" y="5018248"/>
            <a:ext cx="8902603" cy="1584904"/>
            <a:chOff x="314116" y="4583508"/>
            <a:chExt cx="8902603" cy="1584904"/>
          </a:xfrm>
        </p:grpSpPr>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5B4EBF05-3E42-45F7-B574-C544AD6265CF}"/>
                    </a:ext>
                  </a:extLst>
                </p:cNvPr>
                <p:cNvSpPr txBox="1"/>
                <p:nvPr/>
              </p:nvSpPr>
              <p:spPr>
                <a:xfrm>
                  <a:off x="314116" y="4968083"/>
                  <a:ext cx="8902603" cy="1200329"/>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sz="1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200" dirty="0">
                      <a:solidFill>
                        <a:srgbClr val="767171">
                          <a:lumMod val="95000"/>
                          <a:lumOff val="5000"/>
                        </a:srgbClr>
                      </a:solidFill>
                      <a:latin typeface="微软雅黑"/>
                      <a:ea typeface="微软雅黑"/>
                      <a:cs typeface="+mn-ea"/>
                      <a:sym typeface="+mn-lt"/>
                    </a:rPr>
                    <a:t> consists of </a:t>
                  </a:r>
                  <a:r>
                    <a:rPr lang="en-US" sz="1200" b="1" dirty="0">
                      <a:solidFill>
                        <a:srgbClr val="BA8D2D"/>
                      </a:solidFill>
                      <a:effectLst>
                        <a:outerShdw blurRad="38100" dist="38100" dir="2700000" algn="tl">
                          <a:srgbClr val="000000">
                            <a:alpha val="43137"/>
                          </a:srgbClr>
                        </a:outerShdw>
                      </a:effectLst>
                      <a:latin typeface="微软雅黑"/>
                      <a:ea typeface="微软雅黑"/>
                      <a:cs typeface="+mn-ea"/>
                      <a:sym typeface="+mn-lt"/>
                    </a:rPr>
                    <a:t>(template, template's probability) tuples</a:t>
                  </a:r>
                  <a:r>
                    <a:rPr lang="en-US" sz="1200" dirty="0">
                      <a:solidFill>
                        <a:srgbClr val="767171">
                          <a:lumMod val="95000"/>
                          <a:lumOff val="5000"/>
                        </a:srgbClr>
                      </a:solidFill>
                      <a:latin typeface="微软雅黑"/>
                      <a:ea typeface="微软雅黑"/>
                      <a:cs typeface="+mn-ea"/>
                      <a:sym typeface="+mn-lt"/>
                    </a:rPr>
                    <a:t>, with both the templates and their probability scraped and calculated </a:t>
                  </a:r>
                  <a:r>
                    <a:rPr lang="en-US" sz="1200" dirty="0">
                      <a:solidFill>
                        <a:srgbClr val="767171">
                          <a:lumMod val="95000"/>
                          <a:lumOff val="5000"/>
                        </a:srgbClr>
                      </a:solidFill>
                      <a:cs typeface="+mn-ea"/>
                      <a:sym typeface="+mn-lt"/>
                    </a:rPr>
                    <a:t>from randomly selected 10,000 entity passages from Wikipedia;</a:t>
                  </a:r>
                  <a:endParaRPr lang="en-US" sz="1200" dirty="0">
                    <a:solidFill>
                      <a:srgbClr val="767171">
                        <a:lumMod val="95000"/>
                        <a:lumOff val="5000"/>
                      </a:srgbClr>
                    </a:solidFill>
                    <a:latin typeface="微软雅黑"/>
                    <a:ea typeface="微软雅黑"/>
                    <a:cs typeface="+mn-ea"/>
                    <a:sym typeface="+mn-lt"/>
                  </a:endParaRPr>
                </a:p>
                <a:p>
                  <a:pPr marL="285750" indent="-285750" defTabSz="1217476">
                    <a:buFont typeface="Arial" panose="020B0604020202020204" pitchFamily="34" charset="0"/>
                    <a:buChar char="•"/>
                  </a:pPr>
                  <a:r>
                    <a:rPr lang="en-US" sz="1200" dirty="0">
                      <a:solidFill>
                        <a:srgbClr val="767171">
                          <a:lumMod val="95000"/>
                          <a:lumOff val="5000"/>
                        </a:srgbClr>
                      </a:solidFill>
                      <a:latin typeface="微软雅黑"/>
                      <a:ea typeface="微软雅黑"/>
                      <a:cs typeface="+mn-ea"/>
                      <a:sym typeface="+mn-lt"/>
                    </a:rPr>
                    <a:t>These templates are generally </a:t>
                  </a:r>
                  <a:r>
                    <a:rPr lang="en-US" sz="1200" b="1" dirty="0">
                      <a:solidFill>
                        <a:srgbClr val="BA8D2D"/>
                      </a:solidFill>
                      <a:effectLst>
                        <a:outerShdw blurRad="38100" dist="38100" dir="2700000" algn="tl">
                          <a:srgbClr val="000000">
                            <a:alpha val="43137"/>
                          </a:srgbClr>
                        </a:outerShdw>
                      </a:effectLst>
                      <a:latin typeface="微软雅黑"/>
                      <a:ea typeface="微软雅黑"/>
                      <a:cs typeface="+mn-ea"/>
                      <a:sym typeface="+mn-lt"/>
                    </a:rPr>
                    <a:t>devoid</a:t>
                  </a:r>
                  <a:r>
                    <a:rPr lang="en-US" sz="1200" dirty="0">
                      <a:solidFill>
                        <a:srgbClr val="BA8D2D"/>
                      </a:solidFill>
                      <a:latin typeface="微软雅黑"/>
                      <a:ea typeface="微软雅黑"/>
                      <a:cs typeface="+mn-ea"/>
                      <a:sym typeface="+mn-lt"/>
                    </a:rPr>
                    <a:t> </a:t>
                  </a:r>
                  <a:r>
                    <a:rPr lang="en-US" sz="1200" b="1" dirty="0">
                      <a:solidFill>
                        <a:srgbClr val="BA8D2D"/>
                      </a:solidFill>
                      <a:effectLst>
                        <a:outerShdw blurRad="38100" dist="38100" dir="2700000" algn="tl">
                          <a:srgbClr val="000000">
                            <a:alpha val="43137"/>
                          </a:srgbClr>
                        </a:outerShdw>
                      </a:effectLst>
                      <a:latin typeface="微软雅黑"/>
                      <a:ea typeface="微软雅黑"/>
                      <a:cs typeface="+mn-ea"/>
                      <a:sym typeface="+mn-lt"/>
                    </a:rPr>
                    <a:t>of information indicating any of the attributes or the attributes' sub-categories</a:t>
                  </a:r>
                  <a:r>
                    <a:rPr lang="en-US" sz="1200" dirty="0">
                      <a:solidFill>
                        <a:srgbClr val="767171">
                          <a:lumMod val="95000"/>
                          <a:lumOff val="5000"/>
                        </a:srgbClr>
                      </a:solidFill>
                      <a:latin typeface="微软雅黑"/>
                      <a:ea typeface="微软雅黑"/>
                      <a:cs typeface="+mn-ea"/>
                      <a:sym typeface="+mn-lt"/>
                    </a:rPr>
                    <a:t>. For example, "[X] said that [Y]," which contains no implication regarding the gender, religion, race, or other characteristics of the sentence's subject, could be in </a:t>
                  </a:r>
                  <a14:m>
                    <m:oMath xmlns:m="http://schemas.openxmlformats.org/officeDocument/2006/math">
                      <m:r>
                        <a:rPr lang="en-US" altLang="zh-CN" sz="12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200" dirty="0">
                      <a:solidFill>
                        <a:srgbClr val="767171">
                          <a:lumMod val="95000"/>
                          <a:lumOff val="5000"/>
                        </a:srgbClr>
                      </a:solidFill>
                      <a:latin typeface="微软雅黑"/>
                      <a:ea typeface="微软雅黑"/>
                      <a:cs typeface="+mn-ea"/>
                      <a:sym typeface="+mn-lt"/>
                    </a:rPr>
                    <a:t>;</a:t>
                  </a:r>
                </a:p>
                <a:p>
                  <a:pPr marL="285750" indent="-285750" defTabSz="1217476">
                    <a:buFont typeface="Arial" panose="020B0604020202020204" pitchFamily="34" charset="0"/>
                    <a:buChar char="•"/>
                  </a:pPr>
                  <a:r>
                    <a:rPr lang="en-US" sz="12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template with higher probability in general passes on less misleading information.</a:t>
                  </a:r>
                </a:p>
              </p:txBody>
            </p:sp>
          </mc:Choice>
          <mc:Fallback xmlns="">
            <p:sp>
              <p:nvSpPr>
                <p:cNvPr id="47" name="文本框 46">
                  <a:extLst>
                    <a:ext uri="{FF2B5EF4-FFF2-40B4-BE49-F238E27FC236}">
                      <a16:creationId xmlns:a16="http://schemas.microsoft.com/office/drawing/2014/main" id="{5B4EBF05-3E42-45F7-B574-C544AD6265CF}"/>
                    </a:ext>
                  </a:extLst>
                </p:cNvPr>
                <p:cNvSpPr txBox="1">
                  <a:spLocks noRot="1" noChangeAspect="1" noMove="1" noResize="1" noEditPoints="1" noAdjustHandles="1" noChangeArrowheads="1" noChangeShapeType="1" noTextEdit="1"/>
                </p:cNvSpPr>
                <p:nvPr/>
              </p:nvSpPr>
              <p:spPr>
                <a:xfrm>
                  <a:off x="314116" y="4968083"/>
                  <a:ext cx="8902603" cy="1200329"/>
                </a:xfrm>
                <a:prstGeom prst="rect">
                  <a:avLst/>
                </a:prstGeom>
                <a:blipFill>
                  <a:blip r:embed="rId12"/>
                  <a:stretch>
                    <a:fillRect t="-508" b="-5076"/>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Rectangle 40">
                  <a:extLst>
                    <a:ext uri="{FF2B5EF4-FFF2-40B4-BE49-F238E27FC236}">
                      <a16:creationId xmlns:a16="http://schemas.microsoft.com/office/drawing/2014/main" id="{787F5B04-7D74-4C53-8AEC-CE8DA267AACB}"/>
                    </a:ext>
                  </a:extLst>
                </p:cNvPr>
                <p:cNvSpPr/>
                <p:nvPr/>
              </p:nvSpPr>
              <p:spPr>
                <a:xfrm>
                  <a:off x="314116" y="4583508"/>
                  <a:ext cx="3867359" cy="396583"/>
                </a:xfrm>
                <a:prstGeom prst="rect">
                  <a:avLst/>
                </a:prstGeom>
              </p:spPr>
              <p:txBody>
                <a:bodyPr wrap="square" lIns="91440" tIns="45720" rIns="91440" bIns="45720">
                  <a:spAutoFit/>
                </a:bodyPr>
                <a:lstStyle/>
                <a:p>
                  <a:pPr defTabSz="913508">
                    <a:lnSpc>
                      <a:spcPct val="120000"/>
                    </a:lnSpc>
                  </a:pPr>
                  <a:r>
                    <a:rPr lang="en-US" altLang="zh-CN" b="1" dirty="0">
                      <a:solidFill>
                        <a:srgbClr val="BA8D2D"/>
                      </a:solidFill>
                      <a:effectLst>
                        <a:outerShdw blurRad="38100" dist="38100" dir="2700000" algn="tl">
                          <a:srgbClr val="000000">
                            <a:alpha val="43137"/>
                          </a:srgbClr>
                        </a:outerShdw>
                      </a:effectLst>
                      <a:cs typeface="+mn-ea"/>
                      <a:sym typeface="+mn-lt"/>
                    </a:rPr>
                    <a:t>Template </a:t>
                  </a:r>
                  <a14:m>
                    <m:oMath xmlns:m="http://schemas.openxmlformats.org/officeDocument/2006/math">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𝑻</m:t>
                      </m:r>
                    </m:oMath>
                  </a14:m>
                  <a:endParaRPr lang="en-US" altLang="zh-CN"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48" name="Rectangle 40">
                  <a:extLst>
                    <a:ext uri="{FF2B5EF4-FFF2-40B4-BE49-F238E27FC236}">
                      <a16:creationId xmlns:a16="http://schemas.microsoft.com/office/drawing/2014/main" id="{787F5B04-7D74-4C53-8AEC-CE8DA267AACB}"/>
                    </a:ext>
                  </a:extLst>
                </p:cNvPr>
                <p:cNvSpPr>
                  <a:spLocks noRot="1" noChangeAspect="1" noMove="1" noResize="1" noEditPoints="1" noAdjustHandles="1" noChangeArrowheads="1" noChangeShapeType="1" noTextEdit="1"/>
                </p:cNvSpPr>
                <p:nvPr/>
              </p:nvSpPr>
              <p:spPr>
                <a:xfrm>
                  <a:off x="314116" y="4583508"/>
                  <a:ext cx="3867359" cy="396583"/>
                </a:xfrm>
                <a:prstGeom prst="rect">
                  <a:avLst/>
                </a:prstGeom>
                <a:blipFill>
                  <a:blip r:embed="rId13"/>
                  <a:stretch>
                    <a:fillRect l="-1420" t="-1538" b="-32308"/>
                  </a:stretch>
                </a:blipFill>
              </p:spPr>
              <p:txBody>
                <a:bodyPr/>
                <a:lstStyle/>
                <a:p>
                  <a:r>
                    <a:rPr lang="zh-CN" altLang="en-US">
                      <a:noFill/>
                    </a:rPr>
                    <a:t> </a:t>
                  </a:r>
                </a:p>
              </p:txBody>
            </p:sp>
          </mc:Fallback>
        </mc:AlternateContent>
      </p:grpSp>
      <p:grpSp>
        <p:nvGrpSpPr>
          <p:cNvPr id="49" name="组合 48">
            <a:extLst>
              <a:ext uri="{FF2B5EF4-FFF2-40B4-BE49-F238E27FC236}">
                <a16:creationId xmlns:a16="http://schemas.microsoft.com/office/drawing/2014/main" id="{9CD8F4C7-7C8D-43C3-8217-EC8EB17AB859}"/>
              </a:ext>
            </a:extLst>
          </p:cNvPr>
          <p:cNvGrpSpPr/>
          <p:nvPr/>
        </p:nvGrpSpPr>
        <p:grpSpPr>
          <a:xfrm>
            <a:off x="6668457" y="2545773"/>
            <a:ext cx="5205622" cy="640183"/>
            <a:chOff x="6585923" y="5018498"/>
            <a:chExt cx="5205622" cy="640183"/>
          </a:xfrm>
        </p:grpSpPr>
        <mc:AlternateContent xmlns:mc="http://schemas.openxmlformats.org/markup-compatibility/2006" xmlns:a14="http://schemas.microsoft.com/office/drawing/2010/main">
          <mc:Choice Requires="a14">
            <p:sp>
              <p:nvSpPr>
                <p:cNvPr id="50" name="Rectangle 40">
                  <a:extLst>
                    <a:ext uri="{FF2B5EF4-FFF2-40B4-BE49-F238E27FC236}">
                      <a16:creationId xmlns:a16="http://schemas.microsoft.com/office/drawing/2014/main" id="{40FA70C0-D28A-4695-A29E-3C9A80F82C4E}"/>
                    </a:ext>
                  </a:extLst>
                </p:cNvPr>
                <p:cNvSpPr/>
                <p:nvPr/>
              </p:nvSpPr>
              <p:spPr>
                <a:xfrm>
                  <a:off x="6585923" y="5018498"/>
                  <a:ext cx="5205622" cy="403059"/>
                </a:xfrm>
                <a:prstGeom prst="rect">
                  <a:avLst/>
                </a:prstGeom>
              </p:spPr>
              <p:txBody>
                <a:bodyPr wrap="square" lIns="91440" tIns="45720" rIns="91440" bIns="45720">
                  <a:spAutoFit/>
                </a:bodyPr>
                <a:lstStyle/>
                <a:p>
                  <a:pPr defTabSz="913508">
                    <a:lnSpc>
                      <a:spcPct val="120000"/>
                    </a:lnSpc>
                  </a:pPr>
                  <a:r>
                    <a:rPr lang="en-US" altLang="zh-CN" b="1" dirty="0">
                      <a:solidFill>
                        <a:srgbClr val="7F7F7F"/>
                      </a:solidFill>
                      <a:effectLst>
                        <a:outerShdw blurRad="38100" dist="38100" dir="2700000" algn="tl">
                          <a:srgbClr val="000000">
                            <a:alpha val="43137"/>
                          </a:srgbClr>
                        </a:outerShdw>
                      </a:effectLst>
                      <a:cs typeface="+mn-ea"/>
                      <a:sym typeface="+mn-lt"/>
                    </a:rPr>
                    <a:t>Pre-trained Language Model </a:t>
                  </a:r>
                  <a14:m>
                    <m:oMath xmlns:m="http://schemas.openxmlformats.org/officeDocument/2006/math">
                      <m:sSup>
                        <m:sSupPr>
                          <m:ctrlPr>
                            <a:rPr lang="en-US" altLang="zh-CN" b="1" i="1">
                              <a:solidFill>
                                <a:srgbClr val="7F7F7F"/>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b="1" i="1">
                              <a:solidFill>
                                <a:srgbClr val="7F7F7F"/>
                              </a:solidFill>
                              <a:effectLst>
                                <a:outerShdw blurRad="38100" dist="38100" dir="2700000" algn="tl">
                                  <a:srgbClr val="000000">
                                    <a:alpha val="43137"/>
                                  </a:srgbClr>
                                </a:outerShdw>
                              </a:effectLst>
                              <a:latin typeface="Cambria Math" panose="02040503050406030204" pitchFamily="18" charset="0"/>
                              <a:cs typeface="+mn-ea"/>
                              <a:sym typeface="+mn-lt"/>
                            </a:rPr>
                            <m:t>𝑴</m:t>
                          </m:r>
                        </m:e>
                        <m:sup>
                          <m:r>
                            <a:rPr lang="en-US" altLang="zh-CN" b="1" i="1">
                              <a:solidFill>
                                <a:srgbClr val="7F7F7F"/>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p>
                    </m:oMath>
                  </a14:m>
                  <a:r>
                    <a:rPr lang="en-US" altLang="zh-CN" b="1" dirty="0">
                      <a:solidFill>
                        <a:srgbClr val="7F7F7F"/>
                      </a:solidFill>
                      <a:effectLst>
                        <a:outerShdw blurRad="38100" dist="38100" dir="2700000" algn="tl">
                          <a:srgbClr val="000000">
                            <a:alpha val="43137"/>
                          </a:srgbClr>
                        </a:outerShdw>
                      </a:effectLst>
                      <a:cs typeface="+mn-ea"/>
                      <a:sym typeface="+mn-lt"/>
                    </a:rPr>
                    <a:t> </a:t>
                  </a:r>
                  <a:endParaRPr lang="en-US" altLang="zh-CN" b="1" dirty="0">
                    <a:solidFill>
                      <a:srgbClr val="7F7F7F"/>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50" name="Rectangle 40">
                  <a:extLst>
                    <a:ext uri="{FF2B5EF4-FFF2-40B4-BE49-F238E27FC236}">
                      <a16:creationId xmlns:a16="http://schemas.microsoft.com/office/drawing/2014/main" id="{40FA70C0-D28A-4695-A29E-3C9A80F82C4E}"/>
                    </a:ext>
                  </a:extLst>
                </p:cNvPr>
                <p:cNvSpPr>
                  <a:spLocks noRot="1" noChangeAspect="1" noMove="1" noResize="1" noEditPoints="1" noAdjustHandles="1" noChangeArrowheads="1" noChangeShapeType="1" noTextEdit="1"/>
                </p:cNvSpPr>
                <p:nvPr/>
              </p:nvSpPr>
              <p:spPr>
                <a:xfrm>
                  <a:off x="6585923" y="5018498"/>
                  <a:ext cx="5205622" cy="403059"/>
                </a:xfrm>
                <a:prstGeom prst="rect">
                  <a:avLst/>
                </a:prstGeom>
                <a:blipFill>
                  <a:blip r:embed="rId14"/>
                  <a:stretch>
                    <a:fillRect l="-1054" t="-1515" b="-30303"/>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0F98082D-9112-454F-B9B6-FD3752380DC4}"/>
                </a:ext>
              </a:extLst>
            </p:cNvPr>
            <p:cNvSpPr txBox="1"/>
            <p:nvPr/>
          </p:nvSpPr>
          <p:spPr>
            <a:xfrm>
              <a:off x="6600826" y="5381682"/>
              <a:ext cx="4735804" cy="27699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285750" indent="-285750" defTabSz="1217476">
                <a:buFont typeface="Arial" panose="020B0604020202020204" pitchFamily="34" charset="0"/>
                <a:buChar char="•"/>
              </a:pPr>
              <a:r>
                <a:rPr lang="en-US" altLang="zh-CN" sz="1200" dirty="0">
                  <a:solidFill>
                    <a:srgbClr val="767171">
                      <a:lumMod val="95000"/>
                      <a:lumOff val="5000"/>
                    </a:srgbClr>
                  </a:solidFill>
                  <a:latin typeface="微软雅黑"/>
                  <a:ea typeface="微软雅黑"/>
                  <a:cs typeface="+mn-ea"/>
                  <a:sym typeface="+mn-lt"/>
                </a:rPr>
                <a:t>T5, BART, </a:t>
              </a:r>
              <a:r>
                <a:rPr lang="en-US" altLang="zh-CN" sz="1200" dirty="0" err="1">
                  <a:solidFill>
                    <a:srgbClr val="767171">
                      <a:lumMod val="95000"/>
                      <a:lumOff val="5000"/>
                    </a:srgbClr>
                  </a:solidFill>
                  <a:latin typeface="微软雅黑"/>
                  <a:ea typeface="微软雅黑"/>
                  <a:cs typeface="+mn-ea"/>
                  <a:sym typeface="+mn-lt"/>
                </a:rPr>
                <a:t>RoBERTa</a:t>
              </a:r>
              <a:r>
                <a:rPr lang="en-US" altLang="zh-CN" sz="1200" dirty="0">
                  <a:solidFill>
                    <a:srgbClr val="767171">
                      <a:lumMod val="95000"/>
                      <a:lumOff val="5000"/>
                    </a:srgbClr>
                  </a:solidFill>
                  <a:latin typeface="微软雅黑"/>
                  <a:ea typeface="微软雅黑"/>
                  <a:cs typeface="+mn-ea"/>
                  <a:sym typeface="+mn-lt"/>
                </a:rPr>
                <a:t>, ALBERT, GPT-2, BERT, </a:t>
              </a:r>
              <a:r>
                <a:rPr lang="en-US" altLang="zh-CN" sz="1200" dirty="0" err="1">
                  <a:solidFill>
                    <a:srgbClr val="767171">
                      <a:lumMod val="95000"/>
                      <a:lumOff val="5000"/>
                    </a:srgbClr>
                  </a:solidFill>
                  <a:latin typeface="微软雅黑"/>
                  <a:ea typeface="微软雅黑"/>
                  <a:cs typeface="+mn-ea"/>
                  <a:sym typeface="+mn-lt"/>
                </a:rPr>
                <a:t>XLNet</a:t>
              </a:r>
              <a:r>
                <a:rPr lang="en-US" altLang="zh-CN" sz="1200" dirty="0">
                  <a:solidFill>
                    <a:srgbClr val="767171">
                      <a:lumMod val="95000"/>
                      <a:lumOff val="5000"/>
                    </a:srgbClr>
                  </a:solidFill>
                  <a:latin typeface="微软雅黑"/>
                  <a:ea typeface="微软雅黑"/>
                  <a:cs typeface="+mn-ea"/>
                  <a:sym typeface="+mn-lt"/>
                </a:rPr>
                <a:t>, </a:t>
              </a:r>
              <a:r>
                <a:rPr lang="en-US" altLang="zh-CN" sz="1200" dirty="0" err="1">
                  <a:solidFill>
                    <a:srgbClr val="767171">
                      <a:lumMod val="95000"/>
                      <a:lumOff val="5000"/>
                    </a:srgbClr>
                  </a:solidFill>
                  <a:latin typeface="微软雅黑"/>
                  <a:ea typeface="微软雅黑"/>
                  <a:cs typeface="+mn-ea"/>
                  <a:sym typeface="+mn-lt"/>
                </a:rPr>
                <a:t>distilBERT</a:t>
              </a:r>
              <a:endParaRPr lang="en-US" altLang="zh-CN" sz="1200" dirty="0">
                <a:solidFill>
                  <a:srgbClr val="767171">
                    <a:lumMod val="95000"/>
                    <a:lumOff val="5000"/>
                  </a:srgbClr>
                </a:solidFill>
                <a:latin typeface="微软雅黑"/>
                <a:ea typeface="微软雅黑"/>
                <a:cs typeface="+mn-ea"/>
                <a:sym typeface="+mn-lt"/>
              </a:endParaRPr>
            </a:p>
          </p:txBody>
        </p:sp>
      </p:grpSp>
      <p:sp>
        <p:nvSpPr>
          <p:cNvPr id="56" name="矩形: 圆角 55">
            <a:extLst>
              <a:ext uri="{FF2B5EF4-FFF2-40B4-BE49-F238E27FC236}">
                <a16:creationId xmlns:a16="http://schemas.microsoft.com/office/drawing/2014/main" id="{79E2AE8B-A309-444A-9F17-197AFAF553B9}"/>
              </a:ext>
            </a:extLst>
          </p:cNvPr>
          <p:cNvSpPr/>
          <p:nvPr/>
        </p:nvSpPr>
        <p:spPr>
          <a:xfrm>
            <a:off x="1057275" y="1666875"/>
            <a:ext cx="876300" cy="238125"/>
          </a:xfrm>
          <a:prstGeom prst="roundRect">
            <a:avLst/>
          </a:prstGeom>
          <a:no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9A6A5F5F-D8C2-4BCD-B383-91B8D9167183}"/>
              </a:ext>
            </a:extLst>
          </p:cNvPr>
          <p:cNvSpPr/>
          <p:nvPr/>
        </p:nvSpPr>
        <p:spPr>
          <a:xfrm>
            <a:off x="1960280" y="1666875"/>
            <a:ext cx="2887946" cy="235409"/>
          </a:xfrm>
          <a:prstGeom prst="roundRect">
            <a:avLst/>
          </a:prstGeom>
          <a:noFill/>
          <a:ln w="381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A8D2D"/>
              </a:solidFill>
            </a:endParaRPr>
          </a:p>
        </p:txBody>
      </p:sp>
      <p:sp>
        <p:nvSpPr>
          <p:cNvPr id="58" name="矩形: 圆角 57">
            <a:extLst>
              <a:ext uri="{FF2B5EF4-FFF2-40B4-BE49-F238E27FC236}">
                <a16:creationId xmlns:a16="http://schemas.microsoft.com/office/drawing/2014/main" id="{E8EE956B-39CB-4EF4-8816-486C330BF60D}"/>
              </a:ext>
            </a:extLst>
          </p:cNvPr>
          <p:cNvSpPr/>
          <p:nvPr/>
        </p:nvSpPr>
        <p:spPr>
          <a:xfrm>
            <a:off x="4886968" y="1666875"/>
            <a:ext cx="4164294" cy="235409"/>
          </a:xfrm>
          <a:prstGeom prst="roundRect">
            <a:avLst/>
          </a:prstGeom>
          <a:noFill/>
          <a:ln w="381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A8D2D"/>
              </a:solidFill>
            </a:endParaRPr>
          </a:p>
        </p:txBody>
      </p:sp>
      <p:sp>
        <p:nvSpPr>
          <p:cNvPr id="59" name="矩形: 圆角 58">
            <a:extLst>
              <a:ext uri="{FF2B5EF4-FFF2-40B4-BE49-F238E27FC236}">
                <a16:creationId xmlns:a16="http://schemas.microsoft.com/office/drawing/2014/main" id="{F875A68A-8589-4A72-9D2E-79936CFA34C5}"/>
              </a:ext>
            </a:extLst>
          </p:cNvPr>
          <p:cNvSpPr/>
          <p:nvPr/>
        </p:nvSpPr>
        <p:spPr>
          <a:xfrm>
            <a:off x="1057275" y="1933575"/>
            <a:ext cx="1737466" cy="207126"/>
          </a:xfrm>
          <a:prstGeom prst="roundRect">
            <a:avLst/>
          </a:prstGeom>
          <a:noFill/>
          <a:ln w="381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A8D2D"/>
              </a:solidFill>
            </a:endParaRPr>
          </a:p>
        </p:txBody>
      </p:sp>
    </p:spTree>
    <p:extLst>
      <p:ext uri="{BB962C8B-B14F-4D97-AF65-F5344CB8AC3E}">
        <p14:creationId xmlns:p14="http://schemas.microsoft.com/office/powerpoint/2010/main" val="4280910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1887" cy="691"/>
            </a:xfrm>
            <a:prstGeom prst="rect">
              <a:avLst/>
            </a:prstGeom>
            <a:noFill/>
          </p:spPr>
          <p:txBody>
            <a:bodyPr wrap="none" rtlCol="0">
              <a:spAutoFit/>
            </a:bodyPr>
            <a:lstStyle/>
            <a:p>
              <a:pPr defTabSz="1217476"/>
              <a:r>
                <a:rPr lang="en-US" altLang="zh-CN" sz="3200" dirty="0" err="1">
                  <a:solidFill>
                    <a:srgbClr val="293247"/>
                  </a:solidFill>
                  <a:latin typeface="微软雅黑"/>
                  <a:ea typeface="微软雅黑"/>
                  <a:cs typeface="+mn-ea"/>
                  <a:sym typeface="+mn-lt"/>
                </a:rPr>
                <a:t>DISCR</a:t>
              </a:r>
              <a:r>
                <a:rPr lang="en-US" altLang="zh-CN" sz="3200" dirty="0" err="1">
                  <a:solidFill>
                    <a:srgbClr val="767171">
                      <a:lumMod val="100000"/>
                    </a:srgbClr>
                  </a:solidFill>
                  <a:latin typeface="微软雅黑"/>
                  <a:ea typeface="微软雅黑"/>
                  <a:cs typeface="+mn-ea"/>
                  <a:sym typeface="+mn-lt"/>
                </a:rPr>
                <a:t>imination</a:t>
              </a:r>
              <a:r>
                <a:rPr lang="en-US" altLang="zh-CN" sz="3200" dirty="0">
                  <a:solidFill>
                    <a:srgbClr val="767171">
                      <a:lumMod val="100000"/>
                    </a:srgbClr>
                  </a:solidFill>
                  <a:latin typeface="微软雅黑"/>
                  <a:ea typeface="微软雅黑"/>
                  <a:cs typeface="+mn-ea"/>
                  <a:sym typeface="+mn-lt"/>
                </a:rPr>
                <a:t> </a:t>
              </a:r>
              <a:r>
                <a:rPr lang="en-US" altLang="zh-CN" sz="3200" dirty="0">
                  <a:solidFill>
                    <a:srgbClr val="293247"/>
                  </a:solidFill>
                  <a:latin typeface="微软雅黑"/>
                  <a:ea typeface="微软雅黑"/>
                  <a:cs typeface="+mn-ea"/>
                  <a:sym typeface="+mn-lt"/>
                </a:rPr>
                <a:t>E</a:t>
              </a:r>
              <a:r>
                <a:rPr lang="en-US" altLang="zh-CN" sz="3200" dirty="0">
                  <a:solidFill>
                    <a:srgbClr val="767171">
                      <a:lumMod val="100000"/>
                    </a:srgbClr>
                  </a:solidFill>
                  <a:latin typeface="微软雅黑"/>
                  <a:ea typeface="微软雅黑"/>
                  <a:cs typeface="+mn-ea"/>
                  <a:sym typeface="+mn-lt"/>
                </a:rPr>
                <a:t>stimation </a:t>
              </a:r>
              <a:r>
                <a:rPr lang="en-US" altLang="zh-CN" sz="3200" dirty="0" err="1">
                  <a:solidFill>
                    <a:srgbClr val="293247"/>
                  </a:solidFill>
                  <a:latin typeface="微软雅黑"/>
                  <a:ea typeface="微软雅黑"/>
                  <a:cs typeface="+mn-ea"/>
                  <a:sym typeface="+mn-lt"/>
                </a:rPr>
                <a:t>AL</a:t>
              </a:r>
              <a:r>
                <a:rPr lang="en-US" altLang="zh-CN" sz="3200" dirty="0" err="1">
                  <a:solidFill>
                    <a:srgbClr val="767171">
                      <a:lumMod val="100000"/>
                    </a:srgbClr>
                  </a:solidFill>
                  <a:latin typeface="微软雅黑"/>
                  <a:ea typeface="微软雅黑"/>
                  <a:cs typeface="+mn-ea"/>
                  <a:sym typeface="+mn-lt"/>
                </a:rPr>
                <a:t>gorithm</a:t>
              </a:r>
              <a:r>
                <a:rPr lang="en-US" altLang="zh-CN" sz="3200" dirty="0">
                  <a:solidFill>
                    <a:srgbClr val="767171">
                      <a:lumMod val="100000"/>
                    </a:srgbClr>
                  </a:solidFill>
                  <a:latin typeface="微软雅黑"/>
                  <a:ea typeface="微软雅黑"/>
                  <a:cs typeface="+mn-ea"/>
                  <a:sym typeface="+mn-lt"/>
                </a:rPr>
                <a:t> </a:t>
              </a:r>
              <a:r>
                <a:rPr lang="en-US" altLang="zh-CN" sz="3200" dirty="0">
                  <a:solidFill>
                    <a:srgbClr val="293247"/>
                  </a:solidFill>
                  <a:latin typeface="微软雅黑"/>
                  <a:ea typeface="微软雅黑"/>
                  <a:cs typeface="+mn-ea"/>
                  <a:sym typeface="+mn-lt"/>
                </a:rPr>
                <a:t>"DISCREAL"</a:t>
              </a:r>
              <a:endParaRPr lang="zh-CN" altLang="en-US" sz="3200" dirty="0">
                <a:solidFill>
                  <a:srgbClr val="293247"/>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16</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pic>
        <p:nvPicPr>
          <p:cNvPr id="17" name="图片 16">
            <a:extLst>
              <a:ext uri="{FF2B5EF4-FFF2-40B4-BE49-F238E27FC236}">
                <a16:creationId xmlns:a16="http://schemas.microsoft.com/office/drawing/2014/main" id="{30C2D4C0-5263-488B-BCE3-1CCD2F90DF8B}"/>
              </a:ext>
            </a:extLst>
          </p:cNvPr>
          <p:cNvPicPr>
            <a:picLocks noChangeAspect="1"/>
          </p:cNvPicPr>
          <p:nvPr/>
        </p:nvPicPr>
        <p:blipFill>
          <a:blip r:embed="rId3"/>
          <a:stretch>
            <a:fillRect/>
          </a:stretch>
        </p:blipFill>
        <p:spPr>
          <a:xfrm>
            <a:off x="1454644" y="926226"/>
            <a:ext cx="9282711" cy="5836523"/>
          </a:xfrm>
          <a:prstGeom prst="rect">
            <a:avLst/>
          </a:prstGeom>
        </p:spPr>
      </p:pic>
      <p:sp>
        <p:nvSpPr>
          <p:cNvPr id="19" name="矩形: 圆角 18">
            <a:extLst>
              <a:ext uri="{FF2B5EF4-FFF2-40B4-BE49-F238E27FC236}">
                <a16:creationId xmlns:a16="http://schemas.microsoft.com/office/drawing/2014/main" id="{BBFA74FF-E654-479A-BBAD-7FDA761B7084}"/>
              </a:ext>
            </a:extLst>
          </p:cNvPr>
          <p:cNvSpPr/>
          <p:nvPr/>
        </p:nvSpPr>
        <p:spPr>
          <a:xfrm>
            <a:off x="2257425" y="4262694"/>
            <a:ext cx="1447961" cy="43754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A08FA6BF-DBF3-4676-82FA-CA842863F106}"/>
              </a:ext>
            </a:extLst>
          </p:cNvPr>
          <p:cNvSpPr/>
          <p:nvPr/>
        </p:nvSpPr>
        <p:spPr>
          <a:xfrm>
            <a:off x="1975217" y="4815141"/>
            <a:ext cx="1926490" cy="53790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75F2AB20-A149-47C4-A581-1BD4A5BC7AE0}"/>
              </a:ext>
            </a:extLst>
          </p:cNvPr>
          <p:cNvSpPr/>
          <p:nvPr/>
        </p:nvSpPr>
        <p:spPr>
          <a:xfrm>
            <a:off x="1962834" y="5553075"/>
            <a:ext cx="1218516" cy="657226"/>
          </a:xfrm>
          <a:prstGeom prst="roundRect">
            <a:avLst/>
          </a:prstGeom>
          <a:noFill/>
          <a:ln w="381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470774B7-97E6-4AB7-B1CB-263EE45346A1}"/>
              </a:ext>
            </a:extLst>
          </p:cNvPr>
          <p:cNvGrpSpPr/>
          <p:nvPr/>
        </p:nvGrpSpPr>
        <p:grpSpPr>
          <a:xfrm>
            <a:off x="4150092" y="4349024"/>
            <a:ext cx="3553303" cy="2214837"/>
            <a:chOff x="4150092" y="4349024"/>
            <a:chExt cx="3553303" cy="2214837"/>
          </a:xfrm>
        </p:grpSpPr>
        <p:pic>
          <p:nvPicPr>
            <p:cNvPr id="23" name="图形 22" descr="研究">
              <a:extLst>
                <a:ext uri="{FF2B5EF4-FFF2-40B4-BE49-F238E27FC236}">
                  <a16:creationId xmlns:a16="http://schemas.microsoft.com/office/drawing/2014/main" id="{06D8BEBB-A33C-408F-9C79-965E006DFB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0092" y="5125201"/>
              <a:ext cx="427874" cy="427874"/>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0E7580B-0A3C-4F66-B4B0-D7CE360160D6}"/>
                    </a:ext>
                  </a:extLst>
                </p:cNvPr>
                <p:cNvSpPr txBox="1"/>
                <p:nvPr/>
              </p:nvSpPr>
              <p:spPr>
                <a:xfrm>
                  <a:off x="4405158" y="4349024"/>
                  <a:ext cx="3298237" cy="22148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𝑹</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ctrlPr>
                          </m:naryPr>
                          <m:sub>
                            <m:r>
                              <m:rPr>
                                <m:brk m:alnAt="7"/>
                              </m:rP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up/>
                          <m:e>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𝒘</m:t>
                                </m:r>
                              </m:e>
                              <m: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e>
                        </m:nary>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𝟒</m:t>
                        </m:r>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dirty="0">
                    <a:solidFill>
                      <a:srgbClr val="293247"/>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𝑹</m:t>
                            </m:r>
                          </m:e>
                          <m: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𝒔</m:t>
                            </m:r>
                          </m:sup>
                        </m:s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nary>
                          <m:naryPr>
                            <m:chr m:val="∑"/>
                            <m:supHide m:val="on"/>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naryPr>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sSubSup>
                              <m:sSubSup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𝒓</m:t>
                                </m:r>
                              </m:e>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𝒔</m:t>
                                </m:r>
                              </m:sup>
                            </m:sSubSup>
                            <m:r>
                              <a:rPr lang="en-US" altLang="zh-CN" b="1" i="1">
                                <a:solidFill>
                                  <a:srgbClr val="293247"/>
                                </a:solidFill>
                                <a:effectLst>
                                  <a:outerShdw blurRad="38100" dist="38100" dir="2700000" algn="tl">
                                    <a:srgbClr val="000000">
                                      <a:alpha val="43137"/>
                                    </a:srgbClr>
                                  </a:outerShdw>
                                </a:effectLst>
                                <a:latin typeface="Cambria Math" panose="02040503050406030204" pitchFamily="18" charset="0"/>
                              </a:rPr>
                              <m:t>·</m:t>
                            </m:r>
                            <m:sSub>
                              <m:sSub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𝒘</m:t>
                                </m:r>
                              </m:e>
                              <m: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293247"/>
                                </a:solidFill>
                                <a:effectLst>
                                  <a:outerShdw blurRad="38100" dist="38100" dir="2700000" algn="tl">
                                    <a:srgbClr val="000000">
                                      <a:alpha val="43137"/>
                                    </a:srgbClr>
                                  </a:outerShdw>
                                </a:effectLst>
                                <a:latin typeface="Cambria Math" panose="02040503050406030204" pitchFamily="18" charset="0"/>
                              </a:rPr>
                              <m:t>}</m:t>
                            </m:r>
                          </m:e>
                        </m:nary>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 ······ (</m:t>
                        </m:r>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𝟗</m:t>
                        </m:r>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oMath>
                    </m:oMathPara>
                  </a14:m>
                  <a:endParaRPr kumimoji="0" lang="en-US" altLang="zh-CN" sz="1800" b="1" i="0" u="none" strike="noStrike" kern="1200" cap="none" spc="0" normalizeH="0" baseline="0" noProof="0" dirty="0">
                    <a:ln>
                      <a:noFill/>
                    </a:ln>
                    <a:solidFill>
                      <a:srgbClr val="293247"/>
                    </a:solidFill>
                    <a:effectLst>
                      <a:outerShdw blurRad="38100" dist="38100" dir="2700000" algn="tl">
                        <a:srgbClr val="000000">
                          <a:alpha val="43137"/>
                        </a:srgbClr>
                      </a:outerShdw>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𝑹</m:t>
                            </m:r>
                          </m:e>
                          <m: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𝒆</m:t>
                            </m:r>
                          </m:sup>
                        </m:s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nary>
                          <m:naryPr>
                            <m:chr m:val="∑"/>
                            <m:supHide m:val="on"/>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naryPr>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sSubSup>
                              <m:sSubSup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𝒓</m:t>
                                </m:r>
                              </m:e>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up>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𝒆</m:t>
                                </m:r>
                              </m:sup>
                            </m:sSubSup>
                            <m:r>
                              <a:rPr kumimoji="0" lang="en-US" altLang="zh-CN" sz="1800" b="1" i="1" u="none" strike="noStrike" kern="1200" cap="none" spc="0" normalizeH="0" baseline="0" noProof="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𝒘</m:t>
                                </m:r>
                              </m:e>
                              <m: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𝒋</m:t>
                                </m:r>
                              </m:sub>
                            </m:sSub>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e>
                        </m:nary>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 ······ (</m:t>
                        </m:r>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𝟏𝟎</m:t>
                        </m:r>
                        <m:r>
                          <a:rPr kumimoji="0" lang="en-US" altLang="zh-CN" sz="1800" b="1" i="1" u="none" strike="noStrike" kern="1200" cap="none" spc="0" normalizeH="0" baseline="0" noProof="0" smtClean="0">
                            <a:ln>
                              <a:noFill/>
                            </a:ln>
                            <a:solidFill>
                              <a:srgbClr val="293247"/>
                            </a:solidFill>
                            <a:effectLst>
                              <a:outerShdw blurRad="38100" dist="38100" dir="2700000" algn="tl">
                                <a:srgbClr val="000000">
                                  <a:alpha val="43137"/>
                                </a:srgbClr>
                              </a:outerShdw>
                            </a:effectLst>
                            <a:uLnTx/>
                            <a:uFillTx/>
                            <a:latin typeface="Cambria Math" panose="02040503050406030204" pitchFamily="18" charset="0"/>
                            <a:cs typeface="+mn-cs"/>
                          </a:rPr>
                          <m:t>)</m:t>
                        </m:r>
                      </m:oMath>
                    </m:oMathPara>
                  </a14:m>
                  <a:endParaRPr lang="en-US" altLang="zh-CN" sz="1500" dirty="0">
                    <a:solidFill>
                      <a:srgbClr val="293247"/>
                    </a:solidFill>
                  </a:endParaRPr>
                </a:p>
              </p:txBody>
            </p:sp>
          </mc:Choice>
          <mc:Fallback xmlns="">
            <p:sp>
              <p:nvSpPr>
                <p:cNvPr id="24" name="文本框 23">
                  <a:extLst>
                    <a:ext uri="{FF2B5EF4-FFF2-40B4-BE49-F238E27FC236}">
                      <a16:creationId xmlns:a16="http://schemas.microsoft.com/office/drawing/2014/main" id="{C0E7580B-0A3C-4F66-B4B0-D7CE360160D6}"/>
                    </a:ext>
                  </a:extLst>
                </p:cNvPr>
                <p:cNvSpPr txBox="1">
                  <a:spLocks noRot="1" noChangeAspect="1" noMove="1" noResize="1" noEditPoints="1" noAdjustHandles="1" noChangeArrowheads="1" noChangeShapeType="1" noTextEdit="1"/>
                </p:cNvSpPr>
                <p:nvPr/>
              </p:nvSpPr>
              <p:spPr>
                <a:xfrm>
                  <a:off x="4405158" y="4349024"/>
                  <a:ext cx="3298237" cy="2214837"/>
                </a:xfrm>
                <a:prstGeom prst="rect">
                  <a:avLst/>
                </a:prstGeom>
                <a:blipFill>
                  <a:blip r:embed="rId6"/>
                  <a:stretch>
                    <a:fillRect/>
                  </a:stretch>
                </a:blipFill>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76D370B7-719E-4333-9C14-A901C215D51A}"/>
              </a:ext>
            </a:extLst>
          </p:cNvPr>
          <p:cNvGrpSpPr/>
          <p:nvPr/>
        </p:nvGrpSpPr>
        <p:grpSpPr>
          <a:xfrm>
            <a:off x="7918415" y="3968821"/>
            <a:ext cx="3787682" cy="2680862"/>
            <a:chOff x="7918415" y="3959296"/>
            <a:chExt cx="3787682" cy="2680862"/>
          </a:xfrm>
        </p:grpSpPr>
        <p:pic>
          <p:nvPicPr>
            <p:cNvPr id="26" name="图形 25" descr="研究">
              <a:extLst>
                <a:ext uri="{FF2B5EF4-FFF2-40B4-BE49-F238E27FC236}">
                  <a16:creationId xmlns:a16="http://schemas.microsoft.com/office/drawing/2014/main" id="{9A726843-DE97-4DDE-B50D-D3563560A7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8415" y="5085790"/>
              <a:ext cx="427874" cy="427874"/>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D81C5CC-59CE-4630-B13E-AFCC7FEA4A71}"/>
                    </a:ext>
                  </a:extLst>
                </p:cNvPr>
                <p:cNvSpPr txBox="1"/>
                <p:nvPr/>
              </p:nvSpPr>
              <p:spPr>
                <a:xfrm>
                  <a:off x="8218077" y="3959296"/>
                  <a:ext cx="3488020" cy="2680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𝐸</m:t>
                        </m:r>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𝑃</m:t>
                            </m:r>
                          </m:e>
                          <m:sub>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𝑗</m:t>
                            </m:r>
                          </m:sub>
                        </m:sSub>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ctrlPr>
                          </m:naryPr>
                          <m:sub>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𝑖</m:t>
                            </m:r>
                          </m:sub>
                          <m:sup/>
                          <m:e>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𝑝</m:t>
                                </m:r>
                              </m:e>
                              <m:sub>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𝑖𝑗</m:t>
                                </m:r>
                              </m:sub>
                            </m:sSub>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𝑞</m:t>
                                </m:r>
                              </m:e>
                              <m:sub>
                                <m:r>
                                  <a:rPr lang="en-US" altLang="zh-CN" b="1" i="1" dirty="0" err="1">
                                    <a:solidFill>
                                      <a:srgbClr val="BA8D2D"/>
                                    </a:solidFill>
                                    <a:effectLst>
                                      <a:outerShdw blurRad="38100" dist="38100" dir="2700000" algn="tl">
                                        <a:srgbClr val="000000">
                                          <a:alpha val="43137"/>
                                        </a:srgbClr>
                                      </a:outerShdw>
                                    </a:effectLst>
                                    <a:latin typeface="Cambria Math" panose="02040503050406030204" pitchFamily="18" charset="0"/>
                                  </a:rPr>
                                  <m:t>𝑖</m:t>
                                </m:r>
                              </m:sub>
                            </m:sSub>
                            <m:r>
                              <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rPr>
                              <m:t>}</m:t>
                            </m:r>
                          </m:e>
                        </m:nary>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sym typeface="+mn-lt"/>
                  </a:endParaRPr>
                </a:p>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𝑱</m:t>
                            </m:r>
                          </m:e>
                          <m:sub>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sub>
                        </m:sSub>
                        <m:d>
                          <m:dPr>
                            <m:ctrlP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dPr>
                          <m:e>
                            <m:sSub>
                              <m:sSubPr>
                                <m:ctrlP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Sub>
                          </m:e>
                        </m:d>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1800" b="1" i="0"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𝐦𝐚𝐱</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⁡{&lt;</m:t>
                        </m:r>
                        <m:sSub>
                          <m:sSubPr>
                            <m:ctrlP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Sub>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𝒅</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&gt;,</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𝟎</m:t>
                        </m:r>
                        <m:r>
                          <a:rPr lang="en-US" altLang="zh-CN" sz="18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nary>
                          <m:naryPr>
                            <m:chr m:val="∑"/>
                            <m:supHide m:val="on"/>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naryPr>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𝒊</m:t>
                            </m:r>
                          </m:sub>
                          <m:sup/>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𝒑</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𝒒</m:t>
                                </m:r>
                              </m:e>
                              <m: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𝒊</m:t>
                                </m:r>
                              </m:sub>
                            </m:sSub>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e>
                        </m:nary>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 (</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𝟐</m:t>
                        </m:r>
                        <m:r>
                          <a:rPr lang="en-US" altLang="zh-CN" b="1" i="1" smtClean="0">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Sup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𝒋</m:t>
                            </m:r>
                          </m:sub>
                          <m: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𝒔</m:t>
                            </m:r>
                          </m:sup>
                        </m:sSub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𝑱</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𝒅</m:t>
                            </m:r>
                          </m:sub>
                        </m:sSub>
                        <m:d>
                          <m:d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d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𝑬</m:t>
                            </m:r>
                            <m:d>
                              <m:d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𝒋</m:t>
                                    </m:r>
                                  </m:sub>
                                </m:sSub>
                              </m:e>
                            </m:d>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𝟎</m:t>
                                </m:r>
                              </m:sub>
                            </m:sSub>
                          </m:e>
                        </m:d>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𝟓</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Sup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𝒓</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𝒋</m:t>
                            </m:r>
                          </m:sub>
                          <m: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𝒆</m:t>
                            </m:r>
                          </m:sup>
                        </m:sSubSup>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𝑹</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𝑱</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𝑬</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ctrlPr>
                          </m:sSubPr>
                          <m:e>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𝑷</m:t>
                            </m:r>
                          </m:e>
                          <m: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𝒋</m:t>
                            </m:r>
                          </m:sub>
                        </m:sSub>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 ······ (</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𝟔</m:t>
                        </m:r>
                        <m:r>
                          <a:rPr lang="en-US" altLang="zh-CN" b="1" i="1">
                            <a:solidFill>
                              <a:srgbClr val="BA8D2D"/>
                            </a:solidFill>
                            <a:effectLst>
                              <a:outerShdw blurRad="38100" dist="38100" dir="2700000" algn="tl">
                                <a:srgbClr val="000000">
                                  <a:alpha val="43137"/>
                                </a:srgbClr>
                              </a:outerShdw>
                            </a:effectLst>
                            <a:latin typeface="Cambria Math" panose="02040503050406030204" pitchFamily="18" charset="0"/>
                          </a:rPr>
                          <m:t>)</m:t>
                        </m:r>
                      </m:oMath>
                    </m:oMathPara>
                  </a14:m>
                  <a:endParaRPr lang="en-US" altLang="zh-CN" b="1" i="1" dirty="0">
                    <a:solidFill>
                      <a:srgbClr val="BA8D2D"/>
                    </a:solidFill>
                    <a:effectLst>
                      <a:outerShdw blurRad="38100" dist="38100" dir="2700000" algn="tl">
                        <a:srgbClr val="000000">
                          <a:alpha val="43137"/>
                        </a:srgbClr>
                      </a:outerShdw>
                    </a:effectLst>
                    <a:latin typeface="Cambria Math" panose="02040503050406030204" pitchFamily="18" charset="0"/>
                  </a:endParaRPr>
                </a:p>
                <a:p>
                  <a:endParaRPr lang="zh-CN" altLang="en-US" dirty="0"/>
                </a:p>
              </p:txBody>
            </p:sp>
          </mc:Choice>
          <mc:Fallback xmlns="">
            <p:sp>
              <p:nvSpPr>
                <p:cNvPr id="27" name="文本框 26">
                  <a:extLst>
                    <a:ext uri="{FF2B5EF4-FFF2-40B4-BE49-F238E27FC236}">
                      <a16:creationId xmlns:a16="http://schemas.microsoft.com/office/drawing/2014/main" id="{2D81C5CC-59CE-4630-B13E-AFCC7FEA4A71}"/>
                    </a:ext>
                  </a:extLst>
                </p:cNvPr>
                <p:cNvSpPr txBox="1">
                  <a:spLocks noRot="1" noChangeAspect="1" noMove="1" noResize="1" noEditPoints="1" noAdjustHandles="1" noChangeArrowheads="1" noChangeShapeType="1" noTextEdit="1"/>
                </p:cNvSpPr>
                <p:nvPr/>
              </p:nvSpPr>
              <p:spPr>
                <a:xfrm>
                  <a:off x="8218077" y="3959296"/>
                  <a:ext cx="3488020" cy="2680862"/>
                </a:xfrm>
                <a:prstGeom prst="rect">
                  <a:avLst/>
                </a:prstGeom>
                <a:blipFill>
                  <a:blip r:embed="rId9"/>
                  <a:stretch>
                    <a:fillRect/>
                  </a:stretch>
                </a:blipFill>
              </p:spPr>
              <p:txBody>
                <a:bodyPr/>
                <a:lstStyle/>
                <a:p>
                  <a:r>
                    <a:rPr lang="zh-CN" altLang="en-US">
                      <a:noFill/>
                    </a:rPr>
                    <a:t> </a:t>
                  </a:r>
                </a:p>
              </p:txBody>
            </p:sp>
          </mc:Fallback>
        </mc:AlternateContent>
      </p:grpSp>
      <p:sp>
        <p:nvSpPr>
          <p:cNvPr id="28" name="矩形: 圆角 27">
            <a:extLst>
              <a:ext uri="{FF2B5EF4-FFF2-40B4-BE49-F238E27FC236}">
                <a16:creationId xmlns:a16="http://schemas.microsoft.com/office/drawing/2014/main" id="{3D8286F5-0BD5-4FF5-B67C-239CB9D0C19B}"/>
              </a:ext>
            </a:extLst>
          </p:cNvPr>
          <p:cNvSpPr/>
          <p:nvPr/>
        </p:nvSpPr>
        <p:spPr>
          <a:xfrm>
            <a:off x="2257424" y="3909917"/>
            <a:ext cx="5753101" cy="352776"/>
          </a:xfrm>
          <a:prstGeom prst="roundRect">
            <a:avLst/>
          </a:prstGeom>
          <a:no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13D50993-1AE5-405B-ABFA-BDBB9DF6E9F0}"/>
              </a:ext>
            </a:extLst>
          </p:cNvPr>
          <p:cNvGrpSpPr/>
          <p:nvPr/>
        </p:nvGrpSpPr>
        <p:grpSpPr>
          <a:xfrm>
            <a:off x="8851339" y="3348457"/>
            <a:ext cx="2221496" cy="433240"/>
            <a:chOff x="8571603" y="3531421"/>
            <a:chExt cx="2221496" cy="433240"/>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95980BA-2C00-4006-991F-66E7DB67AB20}"/>
                    </a:ext>
                  </a:extLst>
                </p:cNvPr>
                <p:cNvSpPr txBox="1"/>
                <p:nvPr/>
              </p:nvSpPr>
              <p:spPr>
                <a:xfrm>
                  <a:off x="9042881" y="3536787"/>
                  <a:ext cx="1750218" cy="4278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SupPr>
                          <m:e>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𝒑</m:t>
                            </m:r>
                          </m:e>
                          <m: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𝒊𝒋</m:t>
                            </m:r>
                          </m:sub>
                          <m:sup>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bSup>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p>
                          <m:sSupPr>
                            <m:ctrlP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𝑴</m:t>
                            </m:r>
                          </m:e>
                          <m:sup>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𝜽</m:t>
                            </m:r>
                          </m:sup>
                        </m:sSup>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b>
                          <m:sSubPr>
                            <m:ctrlP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𝒄</m:t>
                            </m:r>
                          </m:e>
                          <m: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𝒊</m:t>
                            </m:r>
                          </m:sub>
                        </m:s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sSub>
                          <m:sSubPr>
                            <m:ctrlP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𝒔</m:t>
                            </m:r>
                          </m:e>
                          <m: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𝒋</m:t>
                            </m:r>
                          </m:sub>
                        </m:sSub>
                        <m:r>
                          <a:rPr lang="en-US" altLang="zh-CN" sz="1800" b="1" i="1" smtClean="0">
                            <a:solidFill>
                              <a:srgbClr val="7F7F7F"/>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m:t>
                        </m:r>
                      </m:oMath>
                    </m:oMathPara>
                  </a14:m>
                  <a:endParaRPr lang="zh-CN" altLang="en-US" dirty="0">
                    <a:solidFill>
                      <a:srgbClr val="7F7F7F"/>
                    </a:solidFill>
                  </a:endParaRPr>
                </a:p>
              </p:txBody>
            </p:sp>
          </mc:Choice>
          <mc:Fallback xmlns="">
            <p:sp>
              <p:nvSpPr>
                <p:cNvPr id="30" name="文本框 29">
                  <a:extLst>
                    <a:ext uri="{FF2B5EF4-FFF2-40B4-BE49-F238E27FC236}">
                      <a16:creationId xmlns:a16="http://schemas.microsoft.com/office/drawing/2014/main" id="{895980BA-2C00-4006-991F-66E7DB67AB20}"/>
                    </a:ext>
                  </a:extLst>
                </p:cNvPr>
                <p:cNvSpPr txBox="1">
                  <a:spLocks noRot="1" noChangeAspect="1" noMove="1" noResize="1" noEditPoints="1" noAdjustHandles="1" noChangeArrowheads="1" noChangeShapeType="1" noTextEdit="1"/>
                </p:cNvSpPr>
                <p:nvPr/>
              </p:nvSpPr>
              <p:spPr>
                <a:xfrm>
                  <a:off x="9042881" y="3536787"/>
                  <a:ext cx="1750218" cy="427874"/>
                </a:xfrm>
                <a:prstGeom prst="rect">
                  <a:avLst/>
                </a:prstGeom>
                <a:blipFill>
                  <a:blip r:embed="rId10"/>
                  <a:stretch>
                    <a:fillRect r="-2787" b="-14286"/>
                  </a:stretch>
                </a:blipFill>
              </p:spPr>
              <p:txBody>
                <a:bodyPr/>
                <a:lstStyle/>
                <a:p>
                  <a:r>
                    <a:rPr lang="zh-CN" altLang="en-US">
                      <a:noFill/>
                    </a:rPr>
                    <a:t> </a:t>
                  </a:r>
                </a:p>
              </p:txBody>
            </p:sp>
          </mc:Fallback>
        </mc:AlternateContent>
        <p:pic>
          <p:nvPicPr>
            <p:cNvPr id="32" name="图形 31" descr="研究">
              <a:extLst>
                <a:ext uri="{FF2B5EF4-FFF2-40B4-BE49-F238E27FC236}">
                  <a16:creationId xmlns:a16="http://schemas.microsoft.com/office/drawing/2014/main" id="{021907BA-CF59-42A5-84E9-CB93DDAFBBA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71603" y="3531421"/>
              <a:ext cx="427874" cy="427874"/>
            </a:xfrm>
            <a:prstGeom prst="rect">
              <a:avLst/>
            </a:prstGeom>
          </p:spPr>
        </p:pic>
      </p:grpSp>
      <p:sp>
        <p:nvSpPr>
          <p:cNvPr id="33" name="矩形: 圆角 32">
            <a:extLst>
              <a:ext uri="{FF2B5EF4-FFF2-40B4-BE49-F238E27FC236}">
                <a16:creationId xmlns:a16="http://schemas.microsoft.com/office/drawing/2014/main" id="{84A5A925-EDD9-4166-BD98-434EB8E99FEA}"/>
              </a:ext>
            </a:extLst>
          </p:cNvPr>
          <p:cNvSpPr/>
          <p:nvPr/>
        </p:nvSpPr>
        <p:spPr>
          <a:xfrm>
            <a:off x="4067175" y="2107302"/>
            <a:ext cx="5086349" cy="19567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7CB84C46-0CB4-4A83-88B0-C62C1DD77BB2}"/>
              </a:ext>
            </a:extLst>
          </p:cNvPr>
          <p:cNvSpPr/>
          <p:nvPr/>
        </p:nvSpPr>
        <p:spPr>
          <a:xfrm>
            <a:off x="3448050" y="2300548"/>
            <a:ext cx="5086349" cy="195671"/>
          </a:xfrm>
          <a:prstGeom prst="roundRect">
            <a:avLst/>
          </a:prstGeom>
          <a:noFill/>
          <a:ln w="381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4642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852"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Results</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17</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6" name="组合 15">
            <a:extLst>
              <a:ext uri="{FF2B5EF4-FFF2-40B4-BE49-F238E27FC236}">
                <a16:creationId xmlns:a16="http://schemas.microsoft.com/office/drawing/2014/main" id="{CBDBC98B-516A-4EC0-A48C-556779FE7117}"/>
              </a:ext>
            </a:extLst>
          </p:cNvPr>
          <p:cNvGrpSpPr/>
          <p:nvPr/>
        </p:nvGrpSpPr>
        <p:grpSpPr>
          <a:xfrm>
            <a:off x="899916" y="980749"/>
            <a:ext cx="10392168" cy="954107"/>
            <a:chOff x="756076" y="982119"/>
            <a:chExt cx="10392168" cy="954107"/>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DCA34D7-D0DD-4C08-B8BF-E4A5347F3F77}"/>
                    </a:ext>
                  </a:extLst>
                </p:cNvPr>
                <p:cNvSpPr txBox="1"/>
                <p:nvPr/>
              </p:nvSpPr>
              <p:spPr>
                <a:xfrm>
                  <a:off x="1714501" y="982119"/>
                  <a:ext cx="9433743" cy="954107"/>
                </a:xfrm>
                <a:prstGeom prst="rect">
                  <a:avLst/>
                </a:prstGeom>
                <a:noFill/>
              </p:spPr>
              <p:txBody>
                <a:bodyPr wrap="square" rtlCol="0">
                  <a:spAutoFit/>
                </a:bodyPr>
                <a:lstStyle/>
                <a:p>
                  <a:r>
                    <a:rPr lang="en-US" altLang="zh-CN" sz="1400" dirty="0">
                      <a:solidFill>
                        <a:srgbClr val="7F7F7F"/>
                      </a:solidFill>
                    </a:rPr>
                    <a:t>If we assign </a:t>
                  </a:r>
                  <a:r>
                    <a:rPr lang="en-US" altLang="zh-CN" sz="1400" b="1" dirty="0">
                      <a:solidFill>
                        <a:srgbClr val="293247"/>
                      </a:solidFill>
                      <a:effectLst>
                        <a:outerShdw blurRad="38100" dist="38100" dir="2700000" algn="tl">
                          <a:srgbClr val="000000">
                            <a:alpha val="43137"/>
                          </a:srgbClr>
                        </a:outerShdw>
                      </a:effectLst>
                    </a:rPr>
                    <a:t>a uniform distribution </a:t>
                  </a:r>
                  <a:r>
                    <a:rPr lang="en-US" altLang="zh-CN" sz="1400" dirty="0">
                      <a:solidFill>
                        <a:srgbClr val="7F7F7F"/>
                      </a:solidFill>
                    </a:rPr>
                    <a:t>to both Template T and Occupation O, then </a:t>
                  </a:r>
                  <a14:m>
                    <m:oMath xmlns:m="http://schemas.openxmlformats.org/officeDocument/2006/math">
                      <m:r>
                        <a:rPr lang="en-US" altLang="zh-CN" sz="1400" i="1" dirty="0" smtClean="0">
                          <a:solidFill>
                            <a:srgbClr val="7F7F7F"/>
                          </a:solidFill>
                          <a:latin typeface="Cambria Math" panose="02040503050406030204" pitchFamily="18" charset="0"/>
                        </a:rPr>
                        <m:t>𝑅</m:t>
                      </m:r>
                    </m:oMath>
                  </a14:m>
                  <a:r>
                    <a:rPr lang="en-US" altLang="zh-CN" sz="1400" dirty="0">
                      <a:solidFill>
                        <a:srgbClr val="7F7F7F"/>
                      </a:solidFill>
                    </a:rPr>
                    <a:t>, </a:t>
                  </a:r>
                  <a14:m>
                    <m:oMath xmlns:m="http://schemas.openxmlformats.org/officeDocument/2006/math">
                      <m:sSup>
                        <m:sSupPr>
                          <m:ctrlPr>
                            <a:rPr lang="en-US" altLang="zh-CN" sz="1400" i="1" dirty="0" smtClean="0">
                              <a:solidFill>
                                <a:srgbClr val="7F7F7F"/>
                              </a:solidFill>
                              <a:latin typeface="Cambria Math" panose="02040503050406030204" pitchFamily="18" charset="0"/>
                            </a:rPr>
                          </m:ctrlPr>
                        </m:sSupPr>
                        <m:e>
                          <m:r>
                            <a:rPr lang="en-US" altLang="zh-CN" sz="1400" i="1" dirty="0" smtClean="0">
                              <a:solidFill>
                                <a:srgbClr val="7F7F7F"/>
                              </a:solidFill>
                              <a:latin typeface="Cambria Math" panose="02040503050406030204" pitchFamily="18" charset="0"/>
                            </a:rPr>
                            <m:t>𝑅</m:t>
                          </m:r>
                        </m:e>
                        <m:sup>
                          <m:r>
                            <a:rPr lang="en-US" altLang="zh-CN" sz="1400" i="1" dirty="0" smtClean="0">
                              <a:solidFill>
                                <a:srgbClr val="7F7F7F"/>
                              </a:solidFill>
                              <a:latin typeface="Cambria Math" panose="02040503050406030204" pitchFamily="18" charset="0"/>
                            </a:rPr>
                            <m:t>𝑠</m:t>
                          </m:r>
                        </m:sup>
                      </m:sSup>
                    </m:oMath>
                  </a14:m>
                  <a:r>
                    <a:rPr lang="en-US" altLang="zh-CN" sz="1400" dirty="0">
                      <a:solidFill>
                        <a:srgbClr val="7F7F7F"/>
                      </a:solidFill>
                    </a:rPr>
                    <a:t>, and </a:t>
                  </a:r>
                  <a14:m>
                    <m:oMath xmlns:m="http://schemas.openxmlformats.org/officeDocument/2006/math">
                      <m:sSup>
                        <m:sSupPr>
                          <m:ctrlPr>
                            <a:rPr lang="en-US" altLang="zh-CN" sz="1400" b="0" i="1" dirty="0" smtClean="0">
                              <a:solidFill>
                                <a:srgbClr val="7F7F7F"/>
                              </a:solidFill>
                              <a:latin typeface="Cambria Math" panose="02040503050406030204" pitchFamily="18" charset="0"/>
                            </a:rPr>
                          </m:ctrlPr>
                        </m:sSupPr>
                        <m:e>
                          <m:r>
                            <a:rPr lang="en-US" altLang="zh-CN" sz="1400" b="0" i="1" dirty="0" smtClean="0">
                              <a:solidFill>
                                <a:srgbClr val="7F7F7F"/>
                              </a:solidFill>
                              <a:latin typeface="Cambria Math" panose="02040503050406030204" pitchFamily="18" charset="0"/>
                            </a:rPr>
                            <m:t>𝑅</m:t>
                          </m:r>
                        </m:e>
                        <m:sup>
                          <m:r>
                            <a:rPr lang="en-US" altLang="zh-CN" sz="1400" b="0" i="1" dirty="0" smtClean="0">
                              <a:solidFill>
                                <a:srgbClr val="7F7F7F"/>
                              </a:solidFill>
                              <a:latin typeface="Cambria Math" panose="02040503050406030204" pitchFamily="18" charset="0"/>
                            </a:rPr>
                            <m:t>𝑒</m:t>
                          </m:r>
                        </m:sup>
                      </m:sSup>
                    </m:oMath>
                  </a14:m>
                  <a:r>
                    <a:rPr lang="en-US" altLang="zh-CN" sz="1400" dirty="0">
                      <a:solidFill>
                        <a:srgbClr val="7F7F7F"/>
                      </a:solidFill>
                    </a:rPr>
                    <a:t> measure the "</a:t>
                  </a:r>
                  <a:r>
                    <a:rPr lang="en-US" altLang="zh-CN" sz="1400" b="1" dirty="0">
                      <a:solidFill>
                        <a:srgbClr val="293247"/>
                      </a:solidFill>
                      <a:effectLst>
                        <a:outerShdw blurRad="38100" dist="38100" dir="2700000" algn="tl">
                          <a:srgbClr val="000000">
                            <a:alpha val="43137"/>
                          </a:srgbClr>
                        </a:outerShdw>
                      </a:effectLst>
                    </a:rPr>
                    <a:t>discrimination level</a:t>
                  </a:r>
                  <a:r>
                    <a:rPr lang="en-US" altLang="zh-CN" sz="1400" dirty="0">
                      <a:solidFill>
                        <a:srgbClr val="7F7F7F"/>
                      </a:solidFill>
                    </a:rPr>
                    <a:t>" of PLMs as standard estimators, emphasizing their statistical properties more. When assigning </a:t>
                  </a:r>
                  <a:r>
                    <a:rPr lang="en-US" altLang="zh-CN" sz="1400" b="1" dirty="0">
                      <a:solidFill>
                        <a:srgbClr val="293247"/>
                      </a:solidFill>
                      <a:effectLst>
                        <a:outerShdw blurRad="38100" dist="38100" dir="2700000" algn="tl">
                          <a:srgbClr val="000000">
                            <a:alpha val="43137"/>
                          </a:srgbClr>
                        </a:outerShdw>
                      </a:effectLst>
                    </a:rPr>
                    <a:t>distributions aligning with the real world </a:t>
                  </a:r>
                  <a:r>
                    <a:rPr lang="en-US" altLang="zh-CN" sz="1400" dirty="0">
                      <a:solidFill>
                        <a:srgbClr val="7F7F7F"/>
                      </a:solidFill>
                    </a:rPr>
                    <a:t>to T and O, we stick to using the term "</a:t>
                  </a:r>
                  <a:r>
                    <a:rPr lang="en-US" altLang="zh-CN" sz="1400" b="1" dirty="0">
                      <a:solidFill>
                        <a:srgbClr val="293247"/>
                      </a:solidFill>
                      <a:effectLst>
                        <a:outerShdw blurRad="38100" dist="38100" dir="2700000" algn="tl">
                          <a:srgbClr val="000000">
                            <a:alpha val="43137"/>
                          </a:srgbClr>
                        </a:outerShdw>
                      </a:effectLst>
                    </a:rPr>
                    <a:t>discrimination risk</a:t>
                  </a:r>
                  <a:r>
                    <a:rPr lang="en-US" altLang="zh-CN" sz="1400" dirty="0">
                      <a:solidFill>
                        <a:srgbClr val="7F7F7F"/>
                      </a:solidFill>
                    </a:rPr>
                    <a:t>" to describe the potential social risk faced by the PLMs when they are applied to real-world tasks.</a:t>
                  </a:r>
                  <a:endParaRPr lang="zh-CN" altLang="en-US" sz="1400" dirty="0">
                    <a:solidFill>
                      <a:srgbClr val="7F7F7F"/>
                    </a:solidFill>
                  </a:endParaRPr>
                </a:p>
              </p:txBody>
            </p:sp>
          </mc:Choice>
          <mc:Fallback xmlns="">
            <p:sp>
              <p:nvSpPr>
                <p:cNvPr id="3" name="文本框 2">
                  <a:extLst>
                    <a:ext uri="{FF2B5EF4-FFF2-40B4-BE49-F238E27FC236}">
                      <a16:creationId xmlns:a16="http://schemas.microsoft.com/office/drawing/2014/main" id="{9DCA34D7-D0DD-4C08-B8BF-E4A5347F3F77}"/>
                    </a:ext>
                  </a:extLst>
                </p:cNvPr>
                <p:cNvSpPr txBox="1">
                  <a:spLocks noRot="1" noChangeAspect="1" noMove="1" noResize="1" noEditPoints="1" noAdjustHandles="1" noChangeArrowheads="1" noChangeShapeType="1" noTextEdit="1"/>
                </p:cNvSpPr>
                <p:nvPr/>
              </p:nvSpPr>
              <p:spPr>
                <a:xfrm>
                  <a:off x="1714501" y="982119"/>
                  <a:ext cx="9433743" cy="954107"/>
                </a:xfrm>
                <a:prstGeom prst="rect">
                  <a:avLst/>
                </a:prstGeom>
                <a:blipFill>
                  <a:blip r:embed="rId3"/>
                  <a:stretch>
                    <a:fillRect l="-259" t="-1923" r="-194" b="-8333"/>
                  </a:stretch>
                </a:blipFill>
              </p:spPr>
              <p:txBody>
                <a:bodyPr/>
                <a:lstStyle/>
                <a:p>
                  <a:r>
                    <a:rPr lang="zh-CN" altLang="en-US">
                      <a:noFill/>
                    </a:rPr>
                    <a:t> </a:t>
                  </a:r>
                </a:p>
              </p:txBody>
            </p:sp>
          </mc:Fallback>
        </mc:AlternateContent>
        <p:pic>
          <p:nvPicPr>
            <p:cNvPr id="10" name="图形 9" descr="灯泡和齿轮">
              <a:extLst>
                <a:ext uri="{FF2B5EF4-FFF2-40B4-BE49-F238E27FC236}">
                  <a16:creationId xmlns:a16="http://schemas.microsoft.com/office/drawing/2014/main" id="{25298561-6469-4FE2-9A43-E4DBEA0F89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076" y="1001972"/>
              <a:ext cx="914400" cy="914400"/>
            </a:xfrm>
            <a:prstGeom prst="rect">
              <a:avLst/>
            </a:prstGeom>
          </p:spPr>
        </p:pic>
      </p:grpSp>
      <p:pic>
        <p:nvPicPr>
          <p:cNvPr id="12" name="图片 11">
            <a:extLst>
              <a:ext uri="{FF2B5EF4-FFF2-40B4-BE49-F238E27FC236}">
                <a16:creationId xmlns:a16="http://schemas.microsoft.com/office/drawing/2014/main" id="{75DBE67D-C3D6-4450-A055-C62E4513E5D1}"/>
              </a:ext>
            </a:extLst>
          </p:cNvPr>
          <p:cNvPicPr>
            <a:picLocks noChangeAspect="1"/>
          </p:cNvPicPr>
          <p:nvPr/>
        </p:nvPicPr>
        <p:blipFill>
          <a:blip r:embed="rId6"/>
          <a:stretch>
            <a:fillRect/>
          </a:stretch>
        </p:blipFill>
        <p:spPr>
          <a:xfrm>
            <a:off x="1569628" y="2028815"/>
            <a:ext cx="9052744" cy="4103210"/>
          </a:xfrm>
          <a:prstGeom prst="rect">
            <a:avLst/>
          </a:prstGeom>
          <a:ln>
            <a:noFill/>
          </a:ln>
          <a:effectLst>
            <a:outerShdw blurRad="292100" dist="139700" dir="2700000" algn="tl" rotWithShape="0">
              <a:srgbClr val="333333">
                <a:alpha val="65000"/>
              </a:srgbClr>
            </a:outerShdw>
          </a:effectLst>
        </p:spPr>
      </p:pic>
      <p:grpSp>
        <p:nvGrpSpPr>
          <p:cNvPr id="17" name="组合 16">
            <a:extLst>
              <a:ext uri="{FF2B5EF4-FFF2-40B4-BE49-F238E27FC236}">
                <a16:creationId xmlns:a16="http://schemas.microsoft.com/office/drawing/2014/main" id="{B4CE0E41-29C6-4416-8EE9-C1F19C12D47C}"/>
              </a:ext>
            </a:extLst>
          </p:cNvPr>
          <p:cNvGrpSpPr/>
          <p:nvPr/>
        </p:nvGrpSpPr>
        <p:grpSpPr>
          <a:xfrm>
            <a:off x="530583" y="6238144"/>
            <a:ext cx="11117019" cy="369333"/>
            <a:chOff x="530583" y="6238144"/>
            <a:chExt cx="11117019" cy="369333"/>
          </a:xfrm>
        </p:grpSpPr>
        <p:sp>
          <p:nvSpPr>
            <p:cNvPr id="13" name="文本框 12">
              <a:extLst>
                <a:ext uri="{FF2B5EF4-FFF2-40B4-BE49-F238E27FC236}">
                  <a16:creationId xmlns:a16="http://schemas.microsoft.com/office/drawing/2014/main" id="{E3943480-15DD-497B-9DC4-1F6455F94881}"/>
                </a:ext>
              </a:extLst>
            </p:cNvPr>
            <p:cNvSpPr txBox="1"/>
            <p:nvPr/>
          </p:nvSpPr>
          <p:spPr>
            <a:xfrm>
              <a:off x="899916" y="6257689"/>
              <a:ext cx="10747686" cy="338554"/>
            </a:xfrm>
            <a:prstGeom prst="rect">
              <a:avLst/>
            </a:prstGeom>
            <a:noFill/>
          </p:spPr>
          <p:txBody>
            <a:bodyPr wrap="none" rtlCol="0">
              <a:spAutoFit/>
            </a:bodyPr>
            <a:lstStyle/>
            <a:p>
              <a:r>
                <a:rPr lang="en-US" altLang="zh-CN" sz="1600" b="1" dirty="0">
                  <a:solidFill>
                    <a:srgbClr val="293247"/>
                  </a:solidFill>
                  <a:effectLst>
                    <a:outerShdw blurRad="38100" dist="38100" dir="2700000" algn="tl">
                      <a:srgbClr val="000000">
                        <a:alpha val="43137"/>
                      </a:srgbClr>
                    </a:outerShdw>
                  </a:effectLst>
                </a:rPr>
                <a:t>We could compare the discrimination level/risk of various PLMs under different topics with DISCREAL.</a:t>
              </a:r>
              <a:endParaRPr lang="zh-CN" altLang="en-US" sz="1600" b="1" dirty="0">
                <a:solidFill>
                  <a:srgbClr val="293247"/>
                </a:solidFill>
                <a:effectLst>
                  <a:outerShdw blurRad="38100" dist="38100" dir="2700000" algn="tl">
                    <a:srgbClr val="000000">
                      <a:alpha val="43137"/>
                    </a:srgbClr>
                  </a:outerShdw>
                </a:effectLst>
              </a:endParaRPr>
            </a:p>
          </p:txBody>
        </p:sp>
        <p:pic>
          <p:nvPicPr>
            <p:cNvPr id="22" name="图形 21" descr="原子">
              <a:extLst>
                <a:ext uri="{FF2B5EF4-FFF2-40B4-BE49-F238E27FC236}">
                  <a16:creationId xmlns:a16="http://schemas.microsoft.com/office/drawing/2014/main" id="{109C11F9-6CC1-4324-AC73-707A4AC1C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583" y="6238144"/>
              <a:ext cx="369333" cy="369333"/>
            </a:xfrm>
            <a:prstGeom prst="rect">
              <a:avLst/>
            </a:prstGeom>
          </p:spPr>
        </p:pic>
      </p:grpSp>
    </p:spTree>
    <p:extLst>
      <p:ext uri="{BB962C8B-B14F-4D97-AF65-F5344CB8AC3E}">
        <p14:creationId xmlns:p14="http://schemas.microsoft.com/office/powerpoint/2010/main" val="3318942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852" cy="691"/>
            </a:xfrm>
            <a:prstGeom prst="rect">
              <a:avLst/>
            </a:prstGeom>
            <a:noFill/>
          </p:spPr>
          <p:txBody>
            <a:bodyPr wrap="none" rtlCol="0">
              <a:spAutoFit/>
            </a:bodyPr>
            <a:lstStyle/>
            <a:p>
              <a:pPr defTabSz="1217476"/>
              <a:r>
                <a:rPr lang="en-US" altLang="zh-CN" sz="3200" dirty="0">
                  <a:solidFill>
                    <a:schemeClr val="bg2">
                      <a:lumMod val="50000"/>
                    </a:schemeClr>
                  </a:solidFill>
                  <a:latin typeface="微软雅黑"/>
                  <a:ea typeface="微软雅黑"/>
                  <a:cs typeface="+mn-ea"/>
                  <a:sym typeface="+mn-lt"/>
                </a:rPr>
                <a:t>Results</a:t>
              </a:r>
              <a:endParaRPr lang="zh-CN" altLang="en-US" sz="3200" dirty="0">
                <a:solidFill>
                  <a:schemeClr val="bg2">
                    <a:lumMod val="50000"/>
                  </a:scheme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18</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7" name="组合 16">
            <a:extLst>
              <a:ext uri="{FF2B5EF4-FFF2-40B4-BE49-F238E27FC236}">
                <a16:creationId xmlns:a16="http://schemas.microsoft.com/office/drawing/2014/main" id="{E2DDF2BA-F0CC-4A85-8410-97FA239ECCA1}"/>
              </a:ext>
            </a:extLst>
          </p:cNvPr>
          <p:cNvGrpSpPr/>
          <p:nvPr/>
        </p:nvGrpSpPr>
        <p:grpSpPr>
          <a:xfrm>
            <a:off x="6381749" y="1843927"/>
            <a:ext cx="5141382" cy="1323439"/>
            <a:chOff x="6381749" y="1843927"/>
            <a:chExt cx="5141382" cy="1323439"/>
          </a:xfrm>
        </p:grpSpPr>
        <p:sp>
          <p:nvSpPr>
            <p:cNvPr id="12" name="文本框 11">
              <a:extLst>
                <a:ext uri="{FF2B5EF4-FFF2-40B4-BE49-F238E27FC236}">
                  <a16:creationId xmlns:a16="http://schemas.microsoft.com/office/drawing/2014/main" id="{8ABD403B-8BFD-4514-AE0E-D437554B2464}"/>
                </a:ext>
              </a:extLst>
            </p:cNvPr>
            <p:cNvSpPr txBox="1"/>
            <p:nvPr/>
          </p:nvSpPr>
          <p:spPr>
            <a:xfrm>
              <a:off x="7296149" y="1843927"/>
              <a:ext cx="4226982" cy="1323439"/>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AI would exhibit biased or inconsistent outputs, depending largely on the contexts.</a:t>
              </a:r>
              <a:endParaRPr lang="zh-CN" altLang="en-US" sz="2000" b="1" dirty="0">
                <a:solidFill>
                  <a:srgbClr val="293247"/>
                </a:solidFill>
                <a:effectLst>
                  <a:outerShdw blurRad="38100" dist="38100" dir="2700000" algn="tl">
                    <a:srgbClr val="000000">
                      <a:alpha val="43137"/>
                    </a:srgbClr>
                  </a:outerShdw>
                </a:effectLst>
              </a:endParaRPr>
            </a:p>
          </p:txBody>
        </p:sp>
        <p:pic>
          <p:nvPicPr>
            <p:cNvPr id="14" name="图形 13" descr="原子">
              <a:extLst>
                <a:ext uri="{FF2B5EF4-FFF2-40B4-BE49-F238E27FC236}">
                  <a16:creationId xmlns:a16="http://schemas.microsoft.com/office/drawing/2014/main" id="{70CA0807-4A8F-4CFB-9C9D-031EDAE82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1749" y="1894558"/>
              <a:ext cx="914400" cy="914400"/>
            </a:xfrm>
            <a:prstGeom prst="rect">
              <a:avLst/>
            </a:prstGeom>
          </p:spPr>
        </p:pic>
      </p:grpSp>
      <p:grpSp>
        <p:nvGrpSpPr>
          <p:cNvPr id="19" name="组合 18">
            <a:extLst>
              <a:ext uri="{FF2B5EF4-FFF2-40B4-BE49-F238E27FC236}">
                <a16:creationId xmlns:a16="http://schemas.microsoft.com/office/drawing/2014/main" id="{29CCA5A4-FC60-45C9-ABA8-F31988970DE8}"/>
              </a:ext>
            </a:extLst>
          </p:cNvPr>
          <p:cNvGrpSpPr/>
          <p:nvPr/>
        </p:nvGrpSpPr>
        <p:grpSpPr>
          <a:xfrm>
            <a:off x="6381749" y="3426592"/>
            <a:ext cx="5141382" cy="2389733"/>
            <a:chOff x="6381749" y="3426592"/>
            <a:chExt cx="5141382" cy="2389733"/>
          </a:xfrm>
        </p:grpSpPr>
        <p:sp>
          <p:nvSpPr>
            <p:cNvPr id="20" name="文本框 19">
              <a:extLst>
                <a:ext uri="{FF2B5EF4-FFF2-40B4-BE49-F238E27FC236}">
                  <a16:creationId xmlns:a16="http://schemas.microsoft.com/office/drawing/2014/main" id="{D4330D0D-4787-42AD-9BD0-9579E6A3CBD3}"/>
                </a:ext>
              </a:extLst>
            </p:cNvPr>
            <p:cNvSpPr txBox="1"/>
            <p:nvPr/>
          </p:nvSpPr>
          <p:spPr>
            <a:xfrm>
              <a:off x="7296149" y="3426592"/>
              <a:ext cx="4226982" cy="1015663"/>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AI models and humans may have different stereotypes about the same profession.</a:t>
              </a:r>
              <a:endParaRPr lang="zh-CN" altLang="en-US" sz="2000" b="1" dirty="0">
                <a:solidFill>
                  <a:srgbClr val="293247"/>
                </a:solidFill>
                <a:effectLst>
                  <a:outerShdw blurRad="38100" dist="38100" dir="2700000" algn="tl">
                    <a:srgbClr val="000000">
                      <a:alpha val="43137"/>
                    </a:srgbClr>
                  </a:outerShdw>
                </a:effectLst>
              </a:endParaRPr>
            </a:p>
          </p:txBody>
        </p:sp>
        <p:pic>
          <p:nvPicPr>
            <p:cNvPr id="21" name="图形 20" descr="原子">
              <a:extLst>
                <a:ext uri="{FF2B5EF4-FFF2-40B4-BE49-F238E27FC236}">
                  <a16:creationId xmlns:a16="http://schemas.microsoft.com/office/drawing/2014/main" id="{99A0BFD1-709F-4DDD-8A50-C46ABB348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1749" y="3477223"/>
              <a:ext cx="914400" cy="914400"/>
            </a:xfrm>
            <a:prstGeom prst="rect">
              <a:avLst/>
            </a:prstGeom>
          </p:spPr>
        </p:pic>
        <p:sp>
          <p:nvSpPr>
            <p:cNvPr id="23" name="文本框 22">
              <a:extLst>
                <a:ext uri="{FF2B5EF4-FFF2-40B4-BE49-F238E27FC236}">
                  <a16:creationId xmlns:a16="http://schemas.microsoft.com/office/drawing/2014/main" id="{7AD6E8FF-E004-437C-BB41-4FCBD7A19654}"/>
                </a:ext>
              </a:extLst>
            </p:cNvPr>
            <p:cNvSpPr txBox="1"/>
            <p:nvPr/>
          </p:nvSpPr>
          <p:spPr>
            <a:xfrm>
              <a:off x="6934200" y="4492886"/>
              <a:ext cx="4588930"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1600" dirty="0">
                  <a:solidFill>
                    <a:srgbClr val="7F7F7F"/>
                  </a:solidFill>
                </a:rPr>
                <a:t>Social discrimination may lead to the belief that nurses are predominantly female, while </a:t>
              </a:r>
              <a:r>
                <a:rPr lang="en-US" altLang="zh-CN" sz="1600" b="1" dirty="0">
                  <a:solidFill>
                    <a:srgbClr val="BA8D2D"/>
                  </a:solidFill>
                  <a:effectLst>
                    <a:outerShdw blurRad="38100" dist="38100" dir="2700000" algn="tl">
                      <a:srgbClr val="000000">
                        <a:alpha val="43137"/>
                      </a:srgbClr>
                    </a:outerShdw>
                  </a:effectLst>
                </a:rPr>
                <a:t>AI models such as T5, BERT, </a:t>
              </a:r>
              <a:r>
                <a:rPr lang="en-US" altLang="zh-CN" sz="1600" b="1" dirty="0" err="1">
                  <a:solidFill>
                    <a:srgbClr val="BA8D2D"/>
                  </a:solidFill>
                  <a:effectLst>
                    <a:outerShdw blurRad="38100" dist="38100" dir="2700000" algn="tl">
                      <a:srgbClr val="000000">
                        <a:alpha val="43137"/>
                      </a:srgbClr>
                    </a:outerShdw>
                  </a:effectLst>
                </a:rPr>
                <a:t>RoBERTA</a:t>
              </a:r>
              <a:r>
                <a:rPr lang="en-US" altLang="zh-CN" sz="1600" b="1" dirty="0">
                  <a:solidFill>
                    <a:srgbClr val="BA8D2D"/>
                  </a:solidFill>
                  <a:effectLst>
                    <a:outerShdw blurRad="38100" dist="38100" dir="2700000" algn="tl">
                      <a:srgbClr val="000000">
                        <a:alpha val="43137"/>
                      </a:srgbClr>
                    </a:outerShdw>
                  </a:effectLst>
                </a:rPr>
                <a:t>, and </a:t>
              </a:r>
              <a:r>
                <a:rPr lang="en-US" altLang="zh-CN" sz="1600" b="1" dirty="0" err="1">
                  <a:solidFill>
                    <a:srgbClr val="BA8D2D"/>
                  </a:solidFill>
                  <a:effectLst>
                    <a:outerShdw blurRad="38100" dist="38100" dir="2700000" algn="tl">
                      <a:srgbClr val="000000">
                        <a:alpha val="43137"/>
                      </a:srgbClr>
                    </a:outerShdw>
                  </a:effectLst>
                </a:rPr>
                <a:t>XLNet</a:t>
              </a:r>
              <a:r>
                <a:rPr lang="en-US" altLang="zh-CN" sz="1600" b="1" dirty="0">
                  <a:solidFill>
                    <a:srgbClr val="BA8D2D"/>
                  </a:solidFill>
                  <a:effectLst>
                    <a:outerShdw blurRad="38100" dist="38100" dir="2700000" algn="tl">
                      <a:srgbClr val="000000">
                        <a:alpha val="43137"/>
                      </a:srgbClr>
                    </a:outerShdw>
                  </a:effectLst>
                </a:rPr>
                <a:t> may classify nurses as more likely to be </a:t>
              </a:r>
              <a:r>
                <a:rPr lang="en-US" altLang="zh-CN" sz="1600" b="1" dirty="0">
                  <a:solidFill>
                    <a:srgbClr val="75BBFD"/>
                  </a:solidFill>
                  <a:effectLst>
                    <a:outerShdw blurRad="38100" dist="38100" dir="2700000" algn="tl">
                      <a:srgbClr val="000000">
                        <a:alpha val="43137"/>
                      </a:srgbClr>
                    </a:outerShdw>
                  </a:effectLst>
                  <a:latin typeface="微软雅黑"/>
                  <a:ea typeface="微软雅黑"/>
                  <a:cs typeface="+mn-ea"/>
                </a:rPr>
                <a:t>male</a:t>
              </a:r>
              <a:r>
                <a:rPr lang="en-US" altLang="zh-CN" sz="1600" b="1" dirty="0">
                  <a:solidFill>
                    <a:srgbClr val="BA8D2D"/>
                  </a:solidFill>
                  <a:effectLst>
                    <a:outerShdw blurRad="38100" dist="38100" dir="2700000" algn="tl">
                      <a:srgbClr val="000000">
                        <a:alpha val="43137"/>
                      </a:srgbClr>
                    </a:outerShdw>
                  </a:effectLst>
                </a:rPr>
                <a:t>.</a:t>
              </a:r>
            </a:p>
          </p:txBody>
        </p:sp>
      </p:grpSp>
      <p:grpSp>
        <p:nvGrpSpPr>
          <p:cNvPr id="25" name="组合 24">
            <a:extLst>
              <a:ext uri="{FF2B5EF4-FFF2-40B4-BE49-F238E27FC236}">
                <a16:creationId xmlns:a16="http://schemas.microsoft.com/office/drawing/2014/main" id="{7BE2C6A4-74FE-4DC3-BEA6-40093C5F0BDB}"/>
              </a:ext>
            </a:extLst>
          </p:cNvPr>
          <p:cNvGrpSpPr/>
          <p:nvPr/>
        </p:nvGrpSpPr>
        <p:grpSpPr>
          <a:xfrm>
            <a:off x="668869" y="918424"/>
            <a:ext cx="5421835" cy="5684727"/>
            <a:chOff x="668869" y="918424"/>
            <a:chExt cx="5421835" cy="5684727"/>
          </a:xfrm>
        </p:grpSpPr>
        <p:sp>
          <p:nvSpPr>
            <p:cNvPr id="11" name="文本框 10">
              <a:extLst>
                <a:ext uri="{FF2B5EF4-FFF2-40B4-BE49-F238E27FC236}">
                  <a16:creationId xmlns:a16="http://schemas.microsoft.com/office/drawing/2014/main" id="{D95E6222-8EDF-4995-AAD8-3BE28E8A3C9D}"/>
                </a:ext>
              </a:extLst>
            </p:cNvPr>
            <p:cNvSpPr txBox="1"/>
            <p:nvPr/>
          </p:nvSpPr>
          <p:spPr>
            <a:xfrm>
              <a:off x="668869" y="4848825"/>
              <a:ext cx="5421834" cy="1754326"/>
            </a:xfrm>
            <a:prstGeom prst="rect">
              <a:avLst/>
            </a:prstGeom>
            <a:noFill/>
          </p:spPr>
          <p:txBody>
            <a:bodyPr wrap="square" rtlCol="0">
              <a:spAutoFit/>
            </a:bodyPr>
            <a:lstStyle/>
            <a:p>
              <a:r>
                <a:rPr lang="en-US" altLang="zh-CN" sz="1200" b="1" dirty="0">
                  <a:solidFill>
                    <a:srgbClr val="BA8D2D"/>
                  </a:solidFill>
                  <a:effectLst>
                    <a:outerShdw blurRad="38100" dist="38100" dir="2700000" algn="tl">
                      <a:srgbClr val="000000">
                        <a:alpha val="43137"/>
                      </a:srgbClr>
                    </a:outerShdw>
                  </a:effectLst>
                </a:rPr>
                <a:t>BERT</a:t>
              </a:r>
              <a:r>
                <a:rPr lang="en-US" altLang="zh-CN" sz="1200" dirty="0">
                  <a:solidFill>
                    <a:schemeClr val="bg2">
                      <a:lumMod val="50000"/>
                    </a:schemeClr>
                  </a:solidFill>
                </a:rPr>
                <a:t>'s gender prediction for the </a:t>
              </a:r>
              <a:r>
                <a:rPr lang="en-US" altLang="zh-CN" sz="1200" b="1" dirty="0">
                  <a:solidFill>
                    <a:schemeClr val="bg2">
                      <a:lumMod val="50000"/>
                    </a:schemeClr>
                  </a:solidFill>
                  <a:effectLst>
                    <a:outerShdw blurRad="38100" dist="38100" dir="2700000" algn="tl">
                      <a:srgbClr val="000000">
                        <a:alpha val="43137"/>
                      </a:srgbClr>
                    </a:outerShdw>
                  </a:effectLst>
                </a:rPr>
                <a:t>(0) nurse, (1) stylist, (2) receptionist, (3) doctor, (4) programmer, and (5) captain </a:t>
              </a:r>
              <a:r>
                <a:rPr lang="en-US" altLang="zh-CN" sz="1200" dirty="0">
                  <a:solidFill>
                    <a:schemeClr val="bg2">
                      <a:lumMod val="50000"/>
                    </a:schemeClr>
                  </a:solidFill>
                </a:rPr>
                <a:t>in different texts. The 10 templates are: </a:t>
              </a:r>
              <a:r>
                <a:rPr lang="en-US" altLang="zh-CN" sz="1200" b="1" dirty="0">
                  <a:solidFill>
                    <a:schemeClr val="bg2">
                      <a:lumMod val="50000"/>
                    </a:schemeClr>
                  </a:solidFill>
                  <a:effectLst>
                    <a:outerShdw blurRad="38100" dist="38100" dir="2700000" algn="tl">
                      <a:srgbClr val="000000">
                        <a:alpha val="43137"/>
                      </a:srgbClr>
                    </a:outerShdw>
                  </a:effectLst>
                </a:rPr>
                <a:t>(0) "The [X] explained that [Y]," (1) "The [X] confirmed that [Y]," (2) "The [X] told that [Y]," (3) "The [X] found that [Y]," (4) "The [X] mentioned that [Y]," (5) "The [X] was old [Y]," (6) "The [X] was one [Y]," (7) "The [X] asked if [Y]," (8) "The [X] was aware that [Y]," (9) "The [X] alleged that [Y]."</a:t>
              </a:r>
              <a:r>
                <a:rPr lang="en-US" altLang="zh-CN" sz="1200" dirty="0">
                  <a:solidFill>
                    <a:schemeClr val="bg2">
                      <a:lumMod val="50000"/>
                    </a:schemeClr>
                  </a:solidFill>
                </a:rPr>
                <a:t> The values in the figure represent the probability that the model believes that the occupation in the corresponding sentence is </a:t>
              </a:r>
              <a:r>
                <a:rPr lang="en-US" altLang="zh-CN" sz="1200" b="1" dirty="0">
                  <a:solidFill>
                    <a:srgbClr val="75BBFD"/>
                  </a:solidFill>
                  <a:effectLst>
                    <a:outerShdw blurRad="38100" dist="38100" dir="2700000" algn="tl">
                      <a:srgbClr val="000000">
                        <a:alpha val="43137"/>
                      </a:srgbClr>
                    </a:outerShdw>
                  </a:effectLst>
                  <a:latin typeface="微软雅黑"/>
                  <a:ea typeface="微软雅黑"/>
                  <a:cs typeface="+mn-ea"/>
                </a:rPr>
                <a:t>male</a:t>
              </a:r>
              <a:r>
                <a:rPr lang="en-US" altLang="zh-CN" sz="1200" dirty="0">
                  <a:solidFill>
                    <a:schemeClr val="bg2">
                      <a:lumMod val="50000"/>
                    </a:schemeClr>
                  </a:solidFill>
                </a:rPr>
                <a:t>.</a:t>
              </a:r>
              <a:endParaRPr lang="zh-CN" altLang="en-US" sz="1200" dirty="0">
                <a:solidFill>
                  <a:schemeClr val="bg2">
                    <a:lumMod val="50000"/>
                  </a:schemeClr>
                </a:solidFill>
              </a:endParaRPr>
            </a:p>
          </p:txBody>
        </p:sp>
        <p:grpSp>
          <p:nvGrpSpPr>
            <p:cNvPr id="24" name="组合 23">
              <a:extLst>
                <a:ext uri="{FF2B5EF4-FFF2-40B4-BE49-F238E27FC236}">
                  <a16:creationId xmlns:a16="http://schemas.microsoft.com/office/drawing/2014/main" id="{DDAC523C-91D6-441E-BD6C-4547EB75F9E0}"/>
                </a:ext>
              </a:extLst>
            </p:cNvPr>
            <p:cNvGrpSpPr/>
            <p:nvPr/>
          </p:nvGrpSpPr>
          <p:grpSpPr>
            <a:xfrm>
              <a:off x="668869" y="918424"/>
              <a:ext cx="5421835" cy="3882332"/>
              <a:chOff x="668869" y="918424"/>
              <a:chExt cx="5421835" cy="3882332"/>
            </a:xfrm>
          </p:grpSpPr>
          <p:pic>
            <p:nvPicPr>
              <p:cNvPr id="10" name="图片 9">
                <a:extLst>
                  <a:ext uri="{FF2B5EF4-FFF2-40B4-BE49-F238E27FC236}">
                    <a16:creationId xmlns:a16="http://schemas.microsoft.com/office/drawing/2014/main" id="{02ADA212-5B6E-4DB1-82EC-B5FF2D4B25F1}"/>
                  </a:ext>
                </a:extLst>
              </p:cNvPr>
              <p:cNvPicPr>
                <a:picLocks noChangeAspect="1"/>
              </p:cNvPicPr>
              <p:nvPr/>
            </p:nvPicPr>
            <p:blipFill rotWithShape="1">
              <a:blip r:embed="rId5">
                <a:extLst>
                  <a:ext uri="{28A0092B-C50C-407E-A947-70E740481C1C}">
                    <a14:useLocalDpi xmlns:a14="http://schemas.microsoft.com/office/drawing/2010/main" val="0"/>
                  </a:ext>
                </a:extLst>
              </a:blip>
              <a:srcRect l="5423" t="7988" r="11703" b="2998"/>
              <a:stretch/>
            </p:blipFill>
            <p:spPr>
              <a:xfrm>
                <a:off x="668869" y="918424"/>
                <a:ext cx="5421835" cy="3882332"/>
              </a:xfrm>
              <a:prstGeom prst="rect">
                <a:avLst/>
              </a:prstGeom>
            </p:spPr>
          </p:pic>
          <p:sp>
            <p:nvSpPr>
              <p:cNvPr id="16" name="矩形: 圆角 15">
                <a:extLst>
                  <a:ext uri="{FF2B5EF4-FFF2-40B4-BE49-F238E27FC236}">
                    <a16:creationId xmlns:a16="http://schemas.microsoft.com/office/drawing/2014/main" id="{D6F58907-6DA6-4321-872C-B80D55AB8E70}"/>
                  </a:ext>
                </a:extLst>
              </p:cNvPr>
              <p:cNvSpPr/>
              <p:nvPr/>
            </p:nvSpPr>
            <p:spPr>
              <a:xfrm>
                <a:off x="858523" y="1019174"/>
                <a:ext cx="4485002" cy="685801"/>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830854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5"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852"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Results</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28" name="文本框 27">
            <a:extLst>
              <a:ext uri="{FF2B5EF4-FFF2-40B4-BE49-F238E27FC236}">
                <a16:creationId xmlns:a16="http://schemas.microsoft.com/office/drawing/2014/main" id="{D9FBA2D2-CD7E-4088-831A-3BC4223AB58D}"/>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19</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pic>
        <p:nvPicPr>
          <p:cNvPr id="12" name="图片 11">
            <a:extLst>
              <a:ext uri="{FF2B5EF4-FFF2-40B4-BE49-F238E27FC236}">
                <a16:creationId xmlns:a16="http://schemas.microsoft.com/office/drawing/2014/main" id="{6C5C61F3-891B-4A59-8E59-FBFFD34E0364}"/>
              </a:ext>
            </a:extLst>
          </p:cNvPr>
          <p:cNvPicPr>
            <a:picLocks noChangeAspect="1"/>
          </p:cNvPicPr>
          <p:nvPr/>
        </p:nvPicPr>
        <p:blipFill rotWithShape="1">
          <a:blip r:embed="rId3"/>
          <a:srcRect b="54367"/>
          <a:stretch/>
        </p:blipFill>
        <p:spPr>
          <a:xfrm>
            <a:off x="1504950" y="920520"/>
            <a:ext cx="9182100" cy="2289404"/>
          </a:xfrm>
          <a:prstGeom prst="rect">
            <a:avLst/>
          </a:prstGeom>
          <a:ln>
            <a:noFill/>
          </a:ln>
          <a:effectLst>
            <a:outerShdw blurRad="292100" dist="139700" dir="2700000" algn="tl" rotWithShape="0">
              <a:srgbClr val="333333">
                <a:alpha val="65000"/>
              </a:srgbClr>
            </a:outerShdw>
          </a:effectLst>
        </p:spPr>
      </p:pic>
      <p:pic>
        <p:nvPicPr>
          <p:cNvPr id="36" name="图片 35">
            <a:extLst>
              <a:ext uri="{FF2B5EF4-FFF2-40B4-BE49-F238E27FC236}">
                <a16:creationId xmlns:a16="http://schemas.microsoft.com/office/drawing/2014/main" id="{0AA2018A-2CD6-4576-A998-6303C21CB3E3}"/>
              </a:ext>
            </a:extLst>
          </p:cNvPr>
          <p:cNvPicPr>
            <a:picLocks noChangeAspect="1"/>
          </p:cNvPicPr>
          <p:nvPr/>
        </p:nvPicPr>
        <p:blipFill rotWithShape="1">
          <a:blip r:embed="rId3"/>
          <a:srcRect t="46963"/>
          <a:stretch/>
        </p:blipFill>
        <p:spPr>
          <a:xfrm>
            <a:off x="1504950" y="3276600"/>
            <a:ext cx="9182100" cy="2660880"/>
          </a:xfrm>
          <a:prstGeom prst="rect">
            <a:avLst/>
          </a:prstGeom>
          <a:ln>
            <a:noFill/>
          </a:ln>
          <a:effectLst>
            <a:outerShdw blurRad="292100" dist="139700" dir="2700000" algn="tl" rotWithShape="0">
              <a:srgbClr val="333333">
                <a:alpha val="65000"/>
              </a:srgbClr>
            </a:outerShdw>
          </a:effectLst>
        </p:spPr>
      </p:pic>
      <p:grpSp>
        <p:nvGrpSpPr>
          <p:cNvPr id="20" name="组合 19">
            <a:extLst>
              <a:ext uri="{FF2B5EF4-FFF2-40B4-BE49-F238E27FC236}">
                <a16:creationId xmlns:a16="http://schemas.microsoft.com/office/drawing/2014/main" id="{D711D60A-0F33-4814-9294-462C860D1800}"/>
              </a:ext>
            </a:extLst>
          </p:cNvPr>
          <p:cNvGrpSpPr/>
          <p:nvPr/>
        </p:nvGrpSpPr>
        <p:grpSpPr>
          <a:xfrm>
            <a:off x="506331" y="6018105"/>
            <a:ext cx="11179337" cy="707886"/>
            <a:chOff x="558851" y="6018105"/>
            <a:chExt cx="11179337" cy="707886"/>
          </a:xfrm>
        </p:grpSpPr>
        <p:sp>
          <p:nvSpPr>
            <p:cNvPr id="43" name="文本框 42">
              <a:extLst>
                <a:ext uri="{FF2B5EF4-FFF2-40B4-BE49-F238E27FC236}">
                  <a16:creationId xmlns:a16="http://schemas.microsoft.com/office/drawing/2014/main" id="{597350A3-3891-43D3-A0FA-39ABC1BDA235}"/>
                </a:ext>
              </a:extLst>
            </p:cNvPr>
            <p:cNvSpPr txBox="1"/>
            <p:nvPr/>
          </p:nvSpPr>
          <p:spPr>
            <a:xfrm>
              <a:off x="1122629" y="6018105"/>
              <a:ext cx="10615559" cy="707886"/>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AI models differ significantly in their inherent discrimination level, and there is no distinct discrimination pattern as could be observed in human society.</a:t>
              </a:r>
              <a:endParaRPr lang="zh-CN" altLang="en-US" sz="2000" b="1" dirty="0">
                <a:solidFill>
                  <a:srgbClr val="293247"/>
                </a:solidFill>
                <a:effectLst>
                  <a:outerShdw blurRad="38100" dist="38100" dir="2700000" algn="tl">
                    <a:srgbClr val="000000">
                      <a:alpha val="43137"/>
                    </a:srgbClr>
                  </a:outerShdw>
                </a:effectLst>
              </a:endParaRPr>
            </a:p>
          </p:txBody>
        </p:sp>
        <p:pic>
          <p:nvPicPr>
            <p:cNvPr id="44" name="图形 43" descr="原子">
              <a:extLst>
                <a:ext uri="{FF2B5EF4-FFF2-40B4-BE49-F238E27FC236}">
                  <a16:creationId xmlns:a16="http://schemas.microsoft.com/office/drawing/2014/main" id="{74FC9BF2-F78A-4CAE-8F8D-AEAF9F03EF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851" y="6101588"/>
              <a:ext cx="540919" cy="540919"/>
            </a:xfrm>
            <a:prstGeom prst="rect">
              <a:avLst/>
            </a:prstGeom>
          </p:spPr>
        </p:pic>
      </p:grpSp>
    </p:spTree>
    <p:extLst>
      <p:ext uri="{BB962C8B-B14F-4D97-AF65-F5344CB8AC3E}">
        <p14:creationId xmlns:p14="http://schemas.microsoft.com/office/powerpoint/2010/main" val="238414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p:cNvSpPr/>
          <p:nvPr/>
        </p:nvSpPr>
        <p:spPr>
          <a:xfrm>
            <a:off x="603379" y="435400"/>
            <a:ext cx="354564" cy="41054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858418" y="429209"/>
            <a:ext cx="354564" cy="41054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362272" y="839755"/>
            <a:ext cx="10375641"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62272" y="254982"/>
            <a:ext cx="2318263" cy="584775"/>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Motivation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14131" y="429209"/>
            <a:ext cx="354564" cy="41054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39" name="文本框 38">
            <a:extLst>
              <a:ext uri="{FF2B5EF4-FFF2-40B4-BE49-F238E27FC236}">
                <a16:creationId xmlns:a16="http://schemas.microsoft.com/office/drawing/2014/main" id="{F89085A4-BB1B-49CA-B310-82CCB61566A0}"/>
              </a:ext>
            </a:extLst>
          </p:cNvPr>
          <p:cNvSpPr txBox="1"/>
          <p:nvPr/>
        </p:nvSpPr>
        <p:spPr>
          <a:xfrm>
            <a:off x="150325" y="5900133"/>
            <a:ext cx="11738314" cy="830997"/>
          </a:xfrm>
          <a:prstGeom prst="rect">
            <a:avLst/>
          </a:prstGeom>
          <a:noFill/>
        </p:spPr>
        <p:txBody>
          <a:bodyPr wrap="square">
            <a:spAutoFit/>
          </a:bodyPr>
          <a:lstStyle/>
          <a:p>
            <a:pPr defTabSz="1217476"/>
            <a:r>
              <a:rPr lang="en-US" altLang="zh-CN" sz="1600" dirty="0">
                <a:solidFill>
                  <a:srgbClr val="767171"/>
                </a:solidFill>
                <a:latin typeface="Arial" panose="020B0604020202020204" pitchFamily="34" charset="0"/>
                <a:ea typeface="微软雅黑"/>
              </a:rPr>
              <a:t>[1] https://www.theguardian.com/technology/2022/jul/14/uk-data-watchdog-investigates-whether-ai-systems-show-racial-bias</a:t>
            </a:r>
          </a:p>
          <a:p>
            <a:pPr defTabSz="1217476"/>
            <a:r>
              <a:rPr lang="en-US" altLang="zh-CN" sz="1600" dirty="0">
                <a:solidFill>
                  <a:srgbClr val="767171"/>
                </a:solidFill>
                <a:latin typeface="Arial" panose="020B0604020202020204" pitchFamily="34" charset="0"/>
                <a:ea typeface="微软雅黑"/>
              </a:rPr>
              <a:t>[2] </a:t>
            </a:r>
            <a:r>
              <a:rPr lang="en-US" altLang="zh-CN" sz="1600" dirty="0" err="1">
                <a:solidFill>
                  <a:srgbClr val="767171"/>
                </a:solidFill>
                <a:latin typeface="Arial" panose="020B0604020202020204" pitchFamily="34" charset="0"/>
                <a:ea typeface="微软雅黑"/>
              </a:rPr>
              <a:t>Vig</a:t>
            </a:r>
            <a:r>
              <a:rPr lang="en-US" altLang="zh-CN" sz="1600" dirty="0">
                <a:solidFill>
                  <a:srgbClr val="767171"/>
                </a:solidFill>
                <a:latin typeface="Arial" panose="020B0604020202020204" pitchFamily="34" charset="0"/>
                <a:ea typeface="微软雅黑"/>
              </a:rPr>
              <a:t>, Jesse, et al. "Investigating gender bias in language models using causal mediation analysis." Advances in Neural Information Processing Systems 33 (2020): 12388-12401.</a:t>
            </a:r>
            <a:endParaRPr lang="zh-CN" altLang="en-US" sz="1600" dirty="0">
              <a:solidFill>
                <a:srgbClr val="767171"/>
              </a:solidFill>
              <a:latin typeface="微软雅黑"/>
              <a:ea typeface="微软雅黑"/>
            </a:endParaRPr>
          </a:p>
        </p:txBody>
      </p:sp>
      <p:grpSp>
        <p:nvGrpSpPr>
          <p:cNvPr id="17" name="组合 16">
            <a:extLst>
              <a:ext uri="{FF2B5EF4-FFF2-40B4-BE49-F238E27FC236}">
                <a16:creationId xmlns:a16="http://schemas.microsoft.com/office/drawing/2014/main" id="{716BAB4F-75D9-4936-892F-33F6967DE733}"/>
              </a:ext>
            </a:extLst>
          </p:cNvPr>
          <p:cNvGrpSpPr/>
          <p:nvPr/>
        </p:nvGrpSpPr>
        <p:grpSpPr>
          <a:xfrm>
            <a:off x="383515" y="2565535"/>
            <a:ext cx="5398160" cy="3119290"/>
            <a:chOff x="383515" y="2565535"/>
            <a:chExt cx="5398160" cy="3119290"/>
          </a:xfrm>
        </p:grpSpPr>
        <p:sp>
          <p:nvSpPr>
            <p:cNvPr id="36" name="文本框 35">
              <a:extLst>
                <a:ext uri="{FF2B5EF4-FFF2-40B4-BE49-F238E27FC236}">
                  <a16:creationId xmlns:a16="http://schemas.microsoft.com/office/drawing/2014/main" id="{B4617D41-D25F-4764-9206-F750F6314414}"/>
                </a:ext>
              </a:extLst>
            </p:cNvPr>
            <p:cNvSpPr txBox="1"/>
            <p:nvPr/>
          </p:nvSpPr>
          <p:spPr>
            <a:xfrm>
              <a:off x="383515" y="3376501"/>
              <a:ext cx="5196893" cy="230832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171446" indent="-171446" defTabSz="1217476">
                <a:buFont typeface="Arial" panose="020B0604020202020204" pitchFamily="34" charset="0"/>
                <a:buChar char="•"/>
              </a:pPr>
              <a:r>
                <a:rPr lang="en-US" altLang="zh-CN" dirty="0">
                  <a:solidFill>
                    <a:srgbClr val="767171">
                      <a:lumMod val="95000"/>
                      <a:lumOff val="5000"/>
                    </a:srgbClr>
                  </a:solidFill>
                  <a:latin typeface="微软雅黑"/>
                  <a:ea typeface="微软雅黑"/>
                  <a:cs typeface="+mn-ea"/>
                  <a:sym typeface="+mn-lt"/>
                </a:rPr>
                <a:t>ICO says </a:t>
              </a:r>
              <a:r>
                <a:rPr lang="en-US" altLang="zh-CN" b="1" dirty="0">
                  <a:solidFill>
                    <a:srgbClr val="BA8D2D"/>
                  </a:solidFill>
                  <a:effectLst>
                    <a:outerShdw blurRad="38100" dist="38100" dir="2700000" algn="tl">
                      <a:srgbClr val="000000">
                        <a:alpha val="43137"/>
                      </a:srgbClr>
                    </a:outerShdw>
                  </a:effectLst>
                  <a:latin typeface="微软雅黑"/>
                  <a:ea typeface="微软雅黑"/>
                  <a:cs typeface="+mn-ea"/>
                  <a:sym typeface="+mn-lt"/>
                </a:rPr>
                <a:t>AI-driven discrimination can lead to job rejections</a:t>
              </a:r>
              <a:r>
                <a:rPr lang="en-US" altLang="zh-CN" dirty="0">
                  <a:solidFill>
                    <a:srgbClr val="767171">
                      <a:lumMod val="95000"/>
                      <a:lumOff val="5000"/>
                    </a:srgbClr>
                  </a:solidFill>
                  <a:latin typeface="微软雅黑"/>
                  <a:ea typeface="微软雅黑"/>
                  <a:cs typeface="+mn-ea"/>
                  <a:sym typeface="+mn-lt"/>
                </a:rPr>
                <a:t> or </a:t>
              </a:r>
              <a:r>
                <a:rPr lang="en-US" altLang="zh-CN" b="1" dirty="0">
                  <a:solidFill>
                    <a:srgbClr val="BA8D2D"/>
                  </a:solidFill>
                  <a:effectLst>
                    <a:outerShdw blurRad="38100" dist="38100" dir="2700000" algn="tl">
                      <a:srgbClr val="000000">
                        <a:alpha val="43137"/>
                      </a:srgbClr>
                    </a:outerShdw>
                  </a:effectLst>
                  <a:latin typeface="微软雅黑"/>
                  <a:ea typeface="微软雅黑"/>
                  <a:cs typeface="+mn-ea"/>
                  <a:sym typeface="+mn-lt"/>
                </a:rPr>
                <a:t>being wrongfully denied bank loans or benefits</a:t>
              </a:r>
              <a:r>
                <a:rPr lang="en-US" altLang="zh-CN" dirty="0">
                  <a:solidFill>
                    <a:srgbClr val="767171">
                      <a:lumMod val="95000"/>
                      <a:lumOff val="5000"/>
                    </a:srgbClr>
                  </a:solidFill>
                  <a:latin typeface="微软雅黑"/>
                  <a:ea typeface="微软雅黑"/>
                  <a:cs typeface="+mn-ea"/>
                  <a:sym typeface="+mn-lt"/>
                </a:rPr>
                <a:t>;</a:t>
              </a:r>
            </a:p>
            <a:p>
              <a:pPr marL="171446" indent="-171446" defTabSz="1217476">
                <a:buFont typeface="Arial" panose="020B0604020202020204" pitchFamily="34" charset="0"/>
                <a:buChar char="•"/>
              </a:pPr>
              <a:r>
                <a:rPr lang="en-US" dirty="0">
                  <a:solidFill>
                    <a:srgbClr val="767171">
                      <a:lumMod val="95000"/>
                      <a:lumOff val="5000"/>
                    </a:srgbClr>
                  </a:solidFill>
                  <a:latin typeface="微软雅黑"/>
                  <a:ea typeface="微软雅黑"/>
                  <a:cs typeface="+mn-ea"/>
                  <a:sym typeface="+mn-lt"/>
                </a:rPr>
                <a:t>ICO will investigate </a:t>
              </a:r>
              <a:r>
                <a:rPr lang="en-US" b="1" dirty="0">
                  <a:solidFill>
                    <a:srgbClr val="BA8D2D"/>
                  </a:solidFill>
                  <a:effectLst>
                    <a:outerShdw blurRad="38100" dist="38100" dir="2700000" algn="tl">
                      <a:srgbClr val="000000">
                        <a:alpha val="43137"/>
                      </a:srgbClr>
                    </a:outerShdw>
                  </a:effectLst>
                  <a:latin typeface="微软雅黑"/>
                  <a:ea typeface="微软雅黑"/>
                  <a:cs typeface="+mn-ea"/>
                  <a:sym typeface="+mn-lt"/>
                </a:rPr>
                <a:t>the use of algorithms</a:t>
              </a:r>
              <a:r>
                <a:rPr lang="en-US" b="1" dirty="0">
                  <a:solidFill>
                    <a:srgbClr val="767171">
                      <a:lumMod val="95000"/>
                      <a:lumOff val="5000"/>
                    </a:srgbClr>
                  </a:solidFill>
                  <a:effectLst>
                    <a:outerShdw blurRad="38100" dist="38100" dir="2700000" algn="tl">
                      <a:srgbClr val="000000">
                        <a:alpha val="43137"/>
                      </a:srgbClr>
                    </a:outerShdw>
                  </a:effectLst>
                  <a:latin typeface="微软雅黑"/>
                  <a:ea typeface="微软雅黑"/>
                  <a:cs typeface="+mn-ea"/>
                  <a:sym typeface="+mn-lt"/>
                </a:rPr>
                <a:t> </a:t>
              </a:r>
              <a:r>
                <a:rPr lang="en-US" dirty="0">
                  <a:solidFill>
                    <a:srgbClr val="767171">
                      <a:lumMod val="95000"/>
                      <a:lumOff val="5000"/>
                    </a:srgbClr>
                  </a:solidFill>
                  <a:latin typeface="微软雅黑"/>
                  <a:ea typeface="微软雅黑"/>
                  <a:cs typeface="+mn-ea"/>
                  <a:sym typeface="+mn-lt"/>
                </a:rPr>
                <a:t>– small computer programs – to sift through job applications, amid concerns that </a:t>
              </a:r>
              <a:r>
                <a:rPr lang="en-US" b="1" dirty="0">
                  <a:solidFill>
                    <a:srgbClr val="BA8D2D"/>
                  </a:solidFill>
                  <a:effectLst>
                    <a:outerShdw blurRad="38100" dist="38100" dir="2700000" algn="tl">
                      <a:srgbClr val="000000">
                        <a:alpha val="43137"/>
                      </a:srgbClr>
                    </a:outerShdw>
                  </a:effectLst>
                  <a:latin typeface="微软雅黑"/>
                  <a:ea typeface="微软雅黑"/>
                  <a:cs typeface="+mn-ea"/>
                  <a:sym typeface="+mn-lt"/>
                </a:rPr>
                <a:t>they are affecting employment opportunities for people from ethnic minorities</a:t>
              </a:r>
              <a:r>
                <a:rPr lang="en-US" dirty="0">
                  <a:solidFill>
                    <a:srgbClr val="767171">
                      <a:lumMod val="95000"/>
                      <a:lumOff val="5000"/>
                    </a:srgbClr>
                  </a:solidFill>
                  <a:latin typeface="微软雅黑"/>
                  <a:ea typeface="微软雅黑"/>
                  <a:cs typeface="+mn-ea"/>
                  <a:sym typeface="+mn-lt"/>
                </a:rPr>
                <a:t>.</a:t>
              </a:r>
            </a:p>
          </p:txBody>
        </p:sp>
        <p:grpSp>
          <p:nvGrpSpPr>
            <p:cNvPr id="15" name="组合 14">
              <a:extLst>
                <a:ext uri="{FF2B5EF4-FFF2-40B4-BE49-F238E27FC236}">
                  <a16:creationId xmlns:a16="http://schemas.microsoft.com/office/drawing/2014/main" id="{56069C13-F91A-45F0-AD8E-FC15E1E531AD}"/>
                </a:ext>
              </a:extLst>
            </p:cNvPr>
            <p:cNvGrpSpPr/>
            <p:nvPr/>
          </p:nvGrpSpPr>
          <p:grpSpPr>
            <a:xfrm>
              <a:off x="383515" y="2565535"/>
              <a:ext cx="5398160" cy="666977"/>
              <a:chOff x="383515" y="2565535"/>
              <a:chExt cx="5398160" cy="666977"/>
            </a:xfrm>
          </p:grpSpPr>
          <p:sp>
            <p:nvSpPr>
              <p:cNvPr id="44" name="îŝḷîḓé-Freeform 7">
                <a:extLst>
                  <a:ext uri="{FF2B5EF4-FFF2-40B4-BE49-F238E27FC236}">
                    <a16:creationId xmlns:a16="http://schemas.microsoft.com/office/drawing/2014/main" id="{3BC9C9B2-5725-4A9F-80AF-F8B9C1C5CC27}"/>
                  </a:ext>
                </a:extLst>
              </p:cNvPr>
              <p:cNvSpPr/>
              <p:nvPr/>
            </p:nvSpPr>
            <p:spPr bwMode="auto">
              <a:xfrm>
                <a:off x="383515" y="2734046"/>
                <a:ext cx="333142" cy="329954"/>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7F7F7F"/>
              </a:solidFill>
              <a:ln>
                <a:solidFill>
                  <a:srgbClr val="7F7F7F"/>
                </a:solidFill>
              </a:ln>
            </p:spPr>
            <p:txBody>
              <a:bodyPr anchor="ctr"/>
              <a:lstStyle/>
              <a:p>
                <a:pPr algn="ctr" defTabSz="1217476"/>
                <a:endParaRPr sz="2400" dirty="0">
                  <a:solidFill>
                    <a:srgbClr val="000000"/>
                  </a:solidFill>
                  <a:latin typeface="微软雅黑"/>
                  <a:ea typeface="微软雅黑"/>
                  <a:cs typeface="+mn-ea"/>
                  <a:sym typeface="+mn-lt"/>
                </a:endParaRPr>
              </a:p>
            </p:txBody>
          </p:sp>
          <p:sp>
            <p:nvSpPr>
              <p:cNvPr id="28" name="文本框 27">
                <a:extLst>
                  <a:ext uri="{FF2B5EF4-FFF2-40B4-BE49-F238E27FC236}">
                    <a16:creationId xmlns:a16="http://schemas.microsoft.com/office/drawing/2014/main" id="{D30E9D39-CCC4-44DF-8A01-A1B6910BAE81}"/>
                  </a:ext>
                </a:extLst>
              </p:cNvPr>
              <p:cNvSpPr txBox="1"/>
              <p:nvPr/>
            </p:nvSpPr>
            <p:spPr>
              <a:xfrm>
                <a:off x="780661" y="2565535"/>
                <a:ext cx="5001014" cy="6669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1217476"/>
                <a:r>
                  <a:rPr lang="en-US" altLang="zh-CN" sz="1867" b="1" dirty="0">
                    <a:solidFill>
                      <a:srgbClr val="7F7F7F"/>
                    </a:solidFill>
                    <a:effectLst>
                      <a:outerShdw blurRad="38100" dist="38100" dir="2700000" algn="tl">
                        <a:srgbClr val="000000">
                          <a:alpha val="43137"/>
                        </a:srgbClr>
                      </a:outerShdw>
                    </a:effectLst>
                    <a:latin typeface="微软雅黑"/>
                    <a:ea typeface="微软雅黑"/>
                    <a:cs typeface="+mn-ea"/>
                    <a:sym typeface="+mn-lt"/>
                  </a:rPr>
                  <a:t>UK Data Watchdog Investigates Whether AI Systems Show Racial Bias [1]</a:t>
                </a:r>
              </a:p>
            </p:txBody>
          </p:sp>
        </p:grpSp>
      </p:grpSp>
      <p:sp>
        <p:nvSpPr>
          <p:cNvPr id="18" name="文本框 17">
            <a:extLst>
              <a:ext uri="{FF2B5EF4-FFF2-40B4-BE49-F238E27FC236}">
                <a16:creationId xmlns:a16="http://schemas.microsoft.com/office/drawing/2014/main" id="{E915511B-7235-4248-9931-C878ECAF1FD6}"/>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2</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sp>
        <p:nvSpPr>
          <p:cNvPr id="2" name="文本框 1">
            <a:extLst>
              <a:ext uri="{FF2B5EF4-FFF2-40B4-BE49-F238E27FC236}">
                <a16:creationId xmlns:a16="http://schemas.microsoft.com/office/drawing/2014/main" id="{2D58B7BA-2F29-40FC-A04A-E8F1C8A3FB1F}"/>
              </a:ext>
            </a:extLst>
          </p:cNvPr>
          <p:cNvSpPr txBox="1"/>
          <p:nvPr/>
        </p:nvSpPr>
        <p:spPr>
          <a:xfrm>
            <a:off x="472750" y="935736"/>
            <a:ext cx="11246500" cy="1569660"/>
          </a:xfrm>
          <a:prstGeom prst="rect">
            <a:avLst/>
          </a:prstGeom>
          <a:noFill/>
        </p:spPr>
        <p:txBody>
          <a:bodyPr wrap="square" rtlCol="0">
            <a:spAutoFit/>
          </a:bodyPr>
          <a:lstStyle/>
          <a:p>
            <a:r>
              <a:rPr lang="en-US" altLang="zh-CN" sz="2400" b="1" dirty="0">
                <a:solidFill>
                  <a:srgbClr val="293247"/>
                </a:solidFill>
              </a:rPr>
              <a:t>The media and academic research have extensively covered specific instances of artificial intelligence (AI) discrimination, yet only in monotonous contexts, so failed to prove that these learning machines (LMs) are systematically biased.</a:t>
            </a:r>
            <a:endParaRPr lang="zh-CN" altLang="en-US" sz="2400" b="1" dirty="0">
              <a:solidFill>
                <a:srgbClr val="293247"/>
              </a:solidFill>
            </a:endParaRPr>
          </a:p>
        </p:txBody>
      </p:sp>
      <p:grpSp>
        <p:nvGrpSpPr>
          <p:cNvPr id="19" name="组合 18">
            <a:extLst>
              <a:ext uri="{FF2B5EF4-FFF2-40B4-BE49-F238E27FC236}">
                <a16:creationId xmlns:a16="http://schemas.microsoft.com/office/drawing/2014/main" id="{08107A84-922F-4C74-A8A4-BB390230995C}"/>
              </a:ext>
            </a:extLst>
          </p:cNvPr>
          <p:cNvGrpSpPr/>
          <p:nvPr/>
        </p:nvGrpSpPr>
        <p:grpSpPr>
          <a:xfrm>
            <a:off x="5970271" y="2560827"/>
            <a:ext cx="5838214" cy="3361437"/>
            <a:chOff x="5970271" y="2560827"/>
            <a:chExt cx="5838214" cy="3361437"/>
          </a:xfrm>
        </p:grpSpPr>
        <p:grpSp>
          <p:nvGrpSpPr>
            <p:cNvPr id="16" name="组合 15">
              <a:extLst>
                <a:ext uri="{FF2B5EF4-FFF2-40B4-BE49-F238E27FC236}">
                  <a16:creationId xmlns:a16="http://schemas.microsoft.com/office/drawing/2014/main" id="{D7DD1366-0D4B-40DE-B40E-CE45A6F9B9ED}"/>
                </a:ext>
              </a:extLst>
            </p:cNvPr>
            <p:cNvGrpSpPr/>
            <p:nvPr/>
          </p:nvGrpSpPr>
          <p:grpSpPr>
            <a:xfrm>
              <a:off x="5970271" y="2560827"/>
              <a:ext cx="5838214" cy="666977"/>
              <a:chOff x="5970271" y="2560827"/>
              <a:chExt cx="5838214" cy="666977"/>
            </a:xfrm>
          </p:grpSpPr>
          <p:sp>
            <p:nvSpPr>
              <p:cNvPr id="37" name="文本框 36">
                <a:extLst>
                  <a:ext uri="{FF2B5EF4-FFF2-40B4-BE49-F238E27FC236}">
                    <a16:creationId xmlns:a16="http://schemas.microsoft.com/office/drawing/2014/main" id="{3DCEC0FB-00EF-4595-A271-CAA42A3CE36E}"/>
                  </a:ext>
                </a:extLst>
              </p:cNvPr>
              <p:cNvSpPr txBox="1"/>
              <p:nvPr/>
            </p:nvSpPr>
            <p:spPr>
              <a:xfrm>
                <a:off x="6350660" y="2560827"/>
                <a:ext cx="5457825" cy="6669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1217476"/>
                <a:r>
                  <a:rPr lang="en-US" altLang="zh-CN" sz="1867" b="1" dirty="0">
                    <a:solidFill>
                      <a:srgbClr val="7F7F7F"/>
                    </a:solidFill>
                    <a:effectLst>
                      <a:outerShdw blurRad="38100" dist="38100" dir="2700000" algn="tl">
                        <a:srgbClr val="000000">
                          <a:alpha val="43137"/>
                        </a:srgbClr>
                      </a:outerShdw>
                    </a:effectLst>
                    <a:latin typeface="微软雅黑"/>
                    <a:ea typeface="微软雅黑"/>
                    <a:cs typeface="+mn-ea"/>
                    <a:sym typeface="+mn-lt"/>
                  </a:rPr>
                  <a:t>Investigating Gender Bias in Language Models Using Causal Mediation Analysis [2]</a:t>
                </a:r>
              </a:p>
            </p:txBody>
          </p:sp>
          <p:sp>
            <p:nvSpPr>
              <p:cNvPr id="20" name="îŝḷîḓé-Freeform 7">
                <a:extLst>
                  <a:ext uri="{FF2B5EF4-FFF2-40B4-BE49-F238E27FC236}">
                    <a16:creationId xmlns:a16="http://schemas.microsoft.com/office/drawing/2014/main" id="{5CA6C8A7-1075-4754-9120-5272698465C0}"/>
                  </a:ext>
                </a:extLst>
              </p:cNvPr>
              <p:cNvSpPr/>
              <p:nvPr/>
            </p:nvSpPr>
            <p:spPr bwMode="auto">
              <a:xfrm>
                <a:off x="5970271" y="2729339"/>
                <a:ext cx="333142" cy="329954"/>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7F7F7F"/>
              </a:solidFill>
              <a:ln>
                <a:solidFill>
                  <a:srgbClr val="7F7F7F"/>
                </a:solidFill>
              </a:ln>
            </p:spPr>
            <p:txBody>
              <a:bodyPr anchor="ctr"/>
              <a:lstStyle/>
              <a:p>
                <a:pPr algn="ctr" defTabSz="1217476"/>
                <a:endParaRPr sz="2400" dirty="0">
                  <a:solidFill>
                    <a:srgbClr val="000000"/>
                  </a:solidFill>
                  <a:latin typeface="微软雅黑"/>
                  <a:ea typeface="微软雅黑"/>
                  <a:cs typeface="+mn-ea"/>
                  <a:sym typeface="+mn-lt"/>
                </a:endParaRPr>
              </a:p>
            </p:txBody>
          </p:sp>
        </p:grpSp>
        <p:pic>
          <p:nvPicPr>
            <p:cNvPr id="13" name="图片 12">
              <a:extLst>
                <a:ext uri="{FF2B5EF4-FFF2-40B4-BE49-F238E27FC236}">
                  <a16:creationId xmlns:a16="http://schemas.microsoft.com/office/drawing/2014/main" id="{78226816-8A61-48F9-99AA-6FD97588FB22}"/>
                </a:ext>
              </a:extLst>
            </p:cNvPr>
            <p:cNvPicPr>
              <a:picLocks noChangeAspect="1"/>
            </p:cNvPicPr>
            <p:nvPr/>
          </p:nvPicPr>
          <p:blipFill>
            <a:blip r:embed="rId3"/>
            <a:stretch>
              <a:fillRect/>
            </a:stretch>
          </p:blipFill>
          <p:spPr>
            <a:xfrm>
              <a:off x="5970271" y="3279308"/>
              <a:ext cx="5657850" cy="2642956"/>
            </a:xfrm>
            <a:prstGeom prst="rect">
              <a:avLst/>
            </a:prstGeom>
          </p:spPr>
        </p:pic>
        <p:sp>
          <p:nvSpPr>
            <p:cNvPr id="14" name="矩形: 圆角 13">
              <a:extLst>
                <a:ext uri="{FF2B5EF4-FFF2-40B4-BE49-F238E27FC236}">
                  <a16:creationId xmlns:a16="http://schemas.microsoft.com/office/drawing/2014/main" id="{6104BDCD-8865-43EA-ABE9-2AC4E2E5D0B7}"/>
                </a:ext>
              </a:extLst>
            </p:cNvPr>
            <p:cNvSpPr/>
            <p:nvPr/>
          </p:nvSpPr>
          <p:spPr>
            <a:xfrm>
              <a:off x="9232785" y="5125428"/>
              <a:ext cx="2066925" cy="141897"/>
            </a:xfrm>
            <a:prstGeom prst="roundRect">
              <a:avLst/>
            </a:prstGeom>
            <a:noFill/>
            <a:ln w="381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0247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1852"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Results</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20</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7" name="组合 16">
            <a:extLst>
              <a:ext uri="{FF2B5EF4-FFF2-40B4-BE49-F238E27FC236}">
                <a16:creationId xmlns:a16="http://schemas.microsoft.com/office/drawing/2014/main" id="{FE404265-0AF6-4330-880B-87D2B56AB81B}"/>
              </a:ext>
            </a:extLst>
          </p:cNvPr>
          <p:cNvGrpSpPr/>
          <p:nvPr/>
        </p:nvGrpSpPr>
        <p:grpSpPr>
          <a:xfrm>
            <a:off x="491492" y="847726"/>
            <a:ext cx="7581900" cy="4503955"/>
            <a:chOff x="491492" y="923926"/>
            <a:chExt cx="7581900" cy="4503955"/>
          </a:xfrm>
        </p:grpSpPr>
        <p:pic>
          <p:nvPicPr>
            <p:cNvPr id="10" name="图片 9">
              <a:extLst>
                <a:ext uri="{FF2B5EF4-FFF2-40B4-BE49-F238E27FC236}">
                  <a16:creationId xmlns:a16="http://schemas.microsoft.com/office/drawing/2014/main" id="{155A6CE8-B797-496A-8A60-5BF432C27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2" y="923926"/>
              <a:ext cx="7581900" cy="3848099"/>
            </a:xfrm>
            <a:prstGeom prst="rect">
              <a:avLst/>
            </a:prstGeom>
          </p:spPr>
        </p:pic>
        <p:sp>
          <p:nvSpPr>
            <p:cNvPr id="16" name="文本框 15">
              <a:extLst>
                <a:ext uri="{FF2B5EF4-FFF2-40B4-BE49-F238E27FC236}">
                  <a16:creationId xmlns:a16="http://schemas.microsoft.com/office/drawing/2014/main" id="{5197DDE5-0B35-4506-8AF8-DD6E3CCF2B06}"/>
                </a:ext>
              </a:extLst>
            </p:cNvPr>
            <p:cNvSpPr txBox="1"/>
            <p:nvPr/>
          </p:nvSpPr>
          <p:spPr>
            <a:xfrm>
              <a:off x="491492" y="4781550"/>
              <a:ext cx="7581900" cy="646331"/>
            </a:xfrm>
            <a:prstGeom prst="rect">
              <a:avLst/>
            </a:prstGeom>
            <a:noFill/>
          </p:spPr>
          <p:txBody>
            <a:bodyPr wrap="square" rtlCol="0">
              <a:spAutoFit/>
            </a:bodyPr>
            <a:lstStyle/>
            <a:p>
              <a:r>
                <a:rPr lang="en-US" altLang="zh-CN" sz="1200" b="1" dirty="0">
                  <a:solidFill>
                    <a:srgbClr val="BA8D2D"/>
                  </a:solidFill>
                  <a:effectLst>
                    <a:outerShdw blurRad="38100" dist="38100" dir="2700000" algn="tl">
                      <a:srgbClr val="000000">
                        <a:alpha val="43137"/>
                      </a:srgbClr>
                    </a:outerShdw>
                  </a:effectLst>
                </a:rPr>
                <a:t>The overall discrimination level under the topic of Gender. </a:t>
              </a:r>
              <a:r>
                <a:rPr lang="en-US" altLang="zh-CN" sz="1200" dirty="0">
                  <a:solidFill>
                    <a:srgbClr val="7F7F7F"/>
                  </a:solidFill>
                </a:rPr>
                <a:t>We first fit the overall discrimination distribution with normal distribution (right), and then map the distribution shape of each pre-trained language models to the same coordinate system (left).</a:t>
              </a:r>
              <a:endParaRPr lang="zh-CN" altLang="en-US" sz="1200" dirty="0">
                <a:solidFill>
                  <a:srgbClr val="7F7F7F"/>
                </a:solidFill>
              </a:endParaRPr>
            </a:p>
          </p:txBody>
        </p:sp>
      </p:grpSp>
      <p:grpSp>
        <p:nvGrpSpPr>
          <p:cNvPr id="20" name="组合 19">
            <a:extLst>
              <a:ext uri="{FF2B5EF4-FFF2-40B4-BE49-F238E27FC236}">
                <a16:creationId xmlns:a16="http://schemas.microsoft.com/office/drawing/2014/main" id="{DE08173B-5EBB-4931-B4D8-379C31B1EAD6}"/>
              </a:ext>
            </a:extLst>
          </p:cNvPr>
          <p:cNvGrpSpPr/>
          <p:nvPr/>
        </p:nvGrpSpPr>
        <p:grpSpPr>
          <a:xfrm>
            <a:off x="8175575" y="981076"/>
            <a:ext cx="3819675" cy="5725649"/>
            <a:chOff x="8175575" y="981076"/>
            <a:chExt cx="3819675" cy="5725649"/>
          </a:xfrm>
        </p:grpSpPr>
        <p:pic>
          <p:nvPicPr>
            <p:cNvPr id="13" name="图片 12">
              <a:extLst>
                <a:ext uri="{FF2B5EF4-FFF2-40B4-BE49-F238E27FC236}">
                  <a16:creationId xmlns:a16="http://schemas.microsoft.com/office/drawing/2014/main" id="{059DBE74-AF73-49EC-B8B3-D7AF0FCBB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350" y="981076"/>
              <a:ext cx="3349675" cy="2187682"/>
            </a:xfrm>
            <a:prstGeom prst="rect">
              <a:avLst/>
            </a:prstGeom>
          </p:spPr>
        </p:pic>
        <p:pic>
          <p:nvPicPr>
            <p:cNvPr id="15" name="图片 14">
              <a:extLst>
                <a:ext uri="{FF2B5EF4-FFF2-40B4-BE49-F238E27FC236}">
                  <a16:creationId xmlns:a16="http://schemas.microsoft.com/office/drawing/2014/main" id="{3E01031C-8760-4F0C-B8A3-69FC05AB7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350" y="3168758"/>
              <a:ext cx="3349677" cy="2187683"/>
            </a:xfrm>
            <a:prstGeom prst="rect">
              <a:avLst/>
            </a:prstGeom>
          </p:spPr>
        </p:pic>
        <p:sp>
          <p:nvSpPr>
            <p:cNvPr id="19" name="文本框 18">
              <a:extLst>
                <a:ext uri="{FF2B5EF4-FFF2-40B4-BE49-F238E27FC236}">
                  <a16:creationId xmlns:a16="http://schemas.microsoft.com/office/drawing/2014/main" id="{E48B7383-420B-4682-BE90-482FA9ADBEA6}"/>
                </a:ext>
              </a:extLst>
            </p:cNvPr>
            <p:cNvSpPr txBox="1"/>
            <p:nvPr/>
          </p:nvSpPr>
          <p:spPr>
            <a:xfrm>
              <a:off x="8175575" y="5321730"/>
              <a:ext cx="3819675" cy="1384995"/>
            </a:xfrm>
            <a:prstGeom prst="rect">
              <a:avLst/>
            </a:prstGeom>
            <a:noFill/>
          </p:spPr>
          <p:txBody>
            <a:bodyPr wrap="square" rtlCol="0">
              <a:spAutoFit/>
            </a:bodyPr>
            <a:lstStyle/>
            <a:p>
              <a:r>
                <a:rPr lang="en-US" altLang="zh-CN" sz="1200" b="1" dirty="0">
                  <a:solidFill>
                    <a:srgbClr val="BA8D2D"/>
                  </a:solidFill>
                  <a:effectLst>
                    <a:outerShdw blurRad="38100" dist="38100" dir="2700000" algn="tl">
                      <a:srgbClr val="000000">
                        <a:alpha val="43137"/>
                      </a:srgbClr>
                    </a:outerShdw>
                  </a:effectLst>
                </a:rPr>
                <a:t>The detailed discrimination decomposition under the topic of Gender. </a:t>
              </a:r>
              <a:r>
                <a:rPr lang="en-US" altLang="zh-CN" sz="1200" dirty="0">
                  <a:solidFill>
                    <a:srgbClr val="7F7F7F"/>
                  </a:solidFill>
                </a:rPr>
                <a:t>We fit the system level distribution with normal distribution. To better demonstrate the amorphous distribution of efficiency level, we perform interpolation on the calculated values and plot the interpolated lines.</a:t>
              </a:r>
              <a:endParaRPr lang="zh-CN" altLang="en-US" sz="1200" dirty="0">
                <a:solidFill>
                  <a:srgbClr val="7F7F7F"/>
                </a:solidFill>
              </a:endParaRPr>
            </a:p>
          </p:txBody>
        </p:sp>
      </p:grpSp>
      <p:grpSp>
        <p:nvGrpSpPr>
          <p:cNvPr id="23" name="组合 22">
            <a:extLst>
              <a:ext uri="{FF2B5EF4-FFF2-40B4-BE49-F238E27FC236}">
                <a16:creationId xmlns:a16="http://schemas.microsoft.com/office/drawing/2014/main" id="{84B522CF-4D37-474E-B31C-8D412A6CEB8C}"/>
              </a:ext>
            </a:extLst>
          </p:cNvPr>
          <p:cNvGrpSpPr/>
          <p:nvPr/>
        </p:nvGrpSpPr>
        <p:grpSpPr>
          <a:xfrm>
            <a:off x="448312" y="5350264"/>
            <a:ext cx="7622488" cy="1308836"/>
            <a:chOff x="448312" y="5397889"/>
            <a:chExt cx="7622488" cy="1308836"/>
          </a:xfrm>
        </p:grpSpPr>
        <p:grpSp>
          <p:nvGrpSpPr>
            <p:cNvPr id="21" name="组合 20">
              <a:extLst>
                <a:ext uri="{FF2B5EF4-FFF2-40B4-BE49-F238E27FC236}">
                  <a16:creationId xmlns:a16="http://schemas.microsoft.com/office/drawing/2014/main" id="{AF589687-311F-461D-95A4-67FBCFF1FA1A}"/>
                </a:ext>
              </a:extLst>
            </p:cNvPr>
            <p:cNvGrpSpPr/>
            <p:nvPr/>
          </p:nvGrpSpPr>
          <p:grpSpPr>
            <a:xfrm>
              <a:off x="448312" y="5397889"/>
              <a:ext cx="7622488" cy="784830"/>
              <a:chOff x="448312" y="5397889"/>
              <a:chExt cx="7622488" cy="784830"/>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55C619E-2512-4A4E-BF1B-06354F5A66C8}"/>
                      </a:ext>
                    </a:extLst>
                  </p:cNvPr>
                  <p:cNvSpPr txBox="1"/>
                  <p:nvPr/>
                </p:nvSpPr>
                <p:spPr>
                  <a:xfrm>
                    <a:off x="958429" y="5397889"/>
                    <a:ext cx="7112371" cy="784830"/>
                  </a:xfrm>
                  <a:prstGeom prst="rect">
                    <a:avLst/>
                  </a:prstGeom>
                  <a:noFill/>
                </p:spPr>
                <p:txBody>
                  <a:bodyPr wrap="square" rtlCol="0">
                    <a:spAutoFit/>
                  </a:bodyPr>
                  <a:lstStyle/>
                  <a:p>
                    <a:r>
                      <a:rPr lang="en-US" altLang="zh-CN" sz="1500" b="1" dirty="0">
                        <a:solidFill>
                          <a:srgbClr val="293247"/>
                        </a:solidFill>
                        <a:effectLst>
                          <a:outerShdw blurRad="38100" dist="38100" dir="2700000" algn="tl">
                            <a:srgbClr val="000000">
                              <a:alpha val="43137"/>
                            </a:srgbClr>
                          </a:outerShdw>
                        </a:effectLst>
                      </a:rPr>
                      <a:t>The expected value of </a:t>
                    </a:r>
                    <a14:m>
                      <m:oMath xmlns:m="http://schemas.openxmlformats.org/officeDocument/2006/math">
                        <m:sSup>
                          <m:sSupPr>
                            <m:ctrlP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sz="1500" b="1" dirty="0">
                        <a:solidFill>
                          <a:srgbClr val="293247"/>
                        </a:solidFill>
                        <a:effectLst>
                          <a:outerShdw blurRad="38100" dist="38100" dir="2700000" algn="tl">
                            <a:srgbClr val="000000">
                              <a:alpha val="43137"/>
                            </a:srgbClr>
                          </a:outerShdw>
                        </a:effectLst>
                      </a:rPr>
                      <a:t> is generally larger than that of </a:t>
                    </a:r>
                    <a14:m>
                      <m:oMath xmlns:m="http://schemas.openxmlformats.org/officeDocument/2006/math">
                        <m:sSup>
                          <m:sSupPr>
                            <m:ctrlP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sz="1500" b="1" dirty="0">
                        <a:solidFill>
                          <a:srgbClr val="293247"/>
                        </a:solidFill>
                        <a:effectLst>
                          <a:outerShdw blurRad="38100" dist="38100" dir="2700000" algn="tl">
                            <a:srgbClr val="000000">
                              <a:alpha val="43137"/>
                            </a:srgbClr>
                          </a:outerShdw>
                        </a:effectLst>
                      </a:rPr>
                      <a:t>, suggesting that the dominant reason for the high discrimination level of PLMs is their built-in prejudice.</a:t>
                    </a:r>
                    <a:endParaRPr lang="zh-CN" altLang="en-US" sz="1500" b="1" dirty="0">
                      <a:solidFill>
                        <a:srgbClr val="293247"/>
                      </a:solidFill>
                      <a:effectLst>
                        <a:outerShdw blurRad="38100" dist="38100" dir="2700000" algn="tl">
                          <a:srgbClr val="000000">
                            <a:alpha val="43137"/>
                          </a:srgbClr>
                        </a:outerShdw>
                      </a:effectLst>
                    </a:endParaRPr>
                  </a:p>
                </p:txBody>
              </p:sp>
            </mc:Choice>
            <mc:Fallback xmlns="">
              <p:sp>
                <p:nvSpPr>
                  <p:cNvPr id="27" name="文本框 26">
                    <a:extLst>
                      <a:ext uri="{FF2B5EF4-FFF2-40B4-BE49-F238E27FC236}">
                        <a16:creationId xmlns:a16="http://schemas.microsoft.com/office/drawing/2014/main" id="{F55C619E-2512-4A4E-BF1B-06354F5A66C8}"/>
                      </a:ext>
                    </a:extLst>
                  </p:cNvPr>
                  <p:cNvSpPr txBox="1">
                    <a:spLocks noRot="1" noChangeAspect="1" noMove="1" noResize="1" noEditPoints="1" noAdjustHandles="1" noChangeArrowheads="1" noChangeShapeType="1" noTextEdit="1"/>
                  </p:cNvSpPr>
                  <p:nvPr/>
                </p:nvSpPr>
                <p:spPr>
                  <a:xfrm>
                    <a:off x="958429" y="5397889"/>
                    <a:ext cx="7112371" cy="784830"/>
                  </a:xfrm>
                  <a:prstGeom prst="rect">
                    <a:avLst/>
                  </a:prstGeom>
                  <a:blipFill>
                    <a:blip r:embed="rId6"/>
                    <a:stretch>
                      <a:fillRect l="-343" t="-2344" b="-10938"/>
                    </a:stretch>
                  </a:blipFill>
                </p:spPr>
                <p:txBody>
                  <a:bodyPr/>
                  <a:lstStyle/>
                  <a:p>
                    <a:r>
                      <a:rPr lang="zh-CN" altLang="en-US">
                        <a:noFill/>
                      </a:rPr>
                      <a:t> </a:t>
                    </a:r>
                  </a:p>
                </p:txBody>
              </p:sp>
            </mc:Fallback>
          </mc:AlternateContent>
          <p:pic>
            <p:nvPicPr>
              <p:cNvPr id="28" name="图形 27" descr="原子">
                <a:extLst>
                  <a:ext uri="{FF2B5EF4-FFF2-40B4-BE49-F238E27FC236}">
                    <a16:creationId xmlns:a16="http://schemas.microsoft.com/office/drawing/2014/main" id="{7296E810-6B12-48F1-99AF-F3B3C16025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312" y="5523603"/>
                <a:ext cx="533401" cy="533401"/>
              </a:xfrm>
              <a:prstGeom prst="rect">
                <a:avLst/>
              </a:prstGeom>
            </p:spPr>
          </p:pic>
        </p:grpSp>
        <p:grpSp>
          <p:nvGrpSpPr>
            <p:cNvPr id="22" name="组合 21">
              <a:extLst>
                <a:ext uri="{FF2B5EF4-FFF2-40B4-BE49-F238E27FC236}">
                  <a16:creationId xmlns:a16="http://schemas.microsoft.com/office/drawing/2014/main" id="{9BD13B8C-D4BC-484D-B24D-22EC0825D95B}"/>
                </a:ext>
              </a:extLst>
            </p:cNvPr>
            <p:cNvGrpSpPr/>
            <p:nvPr/>
          </p:nvGrpSpPr>
          <p:grpSpPr>
            <a:xfrm>
              <a:off x="448312" y="6152727"/>
              <a:ext cx="7622488" cy="553998"/>
              <a:chOff x="448312" y="6152727"/>
              <a:chExt cx="7622488" cy="553998"/>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997DB6-6AFD-4727-B3C2-1499CDAA0844}"/>
                      </a:ext>
                    </a:extLst>
                  </p:cNvPr>
                  <p:cNvSpPr txBox="1"/>
                  <p:nvPr/>
                </p:nvSpPr>
                <p:spPr>
                  <a:xfrm>
                    <a:off x="958429" y="6152727"/>
                    <a:ext cx="7112371" cy="553998"/>
                  </a:xfrm>
                  <a:prstGeom prst="rect">
                    <a:avLst/>
                  </a:prstGeom>
                  <a:noFill/>
                </p:spPr>
                <p:txBody>
                  <a:bodyPr wrap="square" rtlCol="0">
                    <a:spAutoFit/>
                  </a:bodyPr>
                  <a:lstStyle/>
                  <a:p>
                    <a:r>
                      <a:rPr lang="en-US" altLang="zh-CN" sz="1500" b="1" dirty="0">
                        <a:solidFill>
                          <a:srgbClr val="293247"/>
                        </a:solidFill>
                        <a:effectLst>
                          <a:outerShdw blurRad="38100" dist="38100" dir="2700000" algn="tl">
                            <a:srgbClr val="000000">
                              <a:alpha val="43137"/>
                            </a:srgbClr>
                          </a:outerShdw>
                        </a:effectLst>
                      </a:rPr>
                      <a:t>The distribution of </a:t>
                    </a:r>
                    <a14:m>
                      <m:oMath xmlns:m="http://schemas.openxmlformats.org/officeDocument/2006/math">
                        <m:sSup>
                          <m:sSupPr>
                            <m:ctrlP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𝒔</m:t>
                            </m:r>
                          </m:sup>
                        </m:sSup>
                      </m:oMath>
                    </a14:m>
                    <a:r>
                      <a:rPr lang="en-US" altLang="zh-CN" sz="1500" b="1" dirty="0">
                        <a:solidFill>
                          <a:srgbClr val="293247"/>
                        </a:solidFill>
                        <a:effectLst>
                          <a:outerShdw blurRad="38100" dist="38100" dir="2700000" algn="tl">
                            <a:srgbClr val="000000">
                              <a:alpha val="43137"/>
                            </a:srgbClr>
                          </a:outerShdw>
                        </a:effectLst>
                      </a:rPr>
                      <a:t> is typically bell-shaped, while the distribution of </a:t>
                    </a:r>
                    <a14:m>
                      <m:oMath xmlns:m="http://schemas.openxmlformats.org/officeDocument/2006/math">
                        <m:sSup>
                          <m:sSupPr>
                            <m:ctrlP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ctrlPr>
                          </m:sSupPr>
                          <m:e>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𝑹</m:t>
                            </m:r>
                          </m:e>
                          <m:sup>
                            <m:r>
                              <a:rPr lang="en-US" altLang="zh-CN" sz="1500" b="1" i="1" dirty="0" smtClean="0">
                                <a:solidFill>
                                  <a:srgbClr val="293247"/>
                                </a:solidFill>
                                <a:effectLst>
                                  <a:outerShdw blurRad="38100" dist="38100" dir="2700000" algn="tl">
                                    <a:srgbClr val="000000">
                                      <a:alpha val="43137"/>
                                    </a:srgbClr>
                                  </a:outerShdw>
                                </a:effectLst>
                                <a:latin typeface="Cambria Math" panose="02040503050406030204" pitchFamily="18" charset="0"/>
                              </a:rPr>
                              <m:t>𝒆</m:t>
                            </m:r>
                          </m:sup>
                        </m:sSup>
                      </m:oMath>
                    </a14:m>
                    <a:r>
                      <a:rPr lang="en-US" altLang="zh-CN" sz="1500" b="1" dirty="0">
                        <a:solidFill>
                          <a:srgbClr val="293247"/>
                        </a:solidFill>
                        <a:effectLst>
                          <a:outerShdw blurRad="38100" dist="38100" dir="2700000" algn="tl">
                            <a:srgbClr val="000000">
                              <a:alpha val="43137"/>
                            </a:srgbClr>
                          </a:outerShdw>
                        </a:effectLst>
                      </a:rPr>
                      <a:t> often follows a long-tail pattern.</a:t>
                    </a:r>
                    <a:endParaRPr lang="zh-CN" altLang="en-US" sz="1500" b="1" dirty="0">
                      <a:solidFill>
                        <a:srgbClr val="293247"/>
                      </a:solidFill>
                      <a:effectLst>
                        <a:outerShdw blurRad="38100" dist="38100" dir="2700000" algn="tl">
                          <a:srgbClr val="000000">
                            <a:alpha val="43137"/>
                          </a:srgbClr>
                        </a:outerShdw>
                      </a:effectLst>
                    </a:endParaRPr>
                  </a:p>
                </p:txBody>
              </p:sp>
            </mc:Choice>
            <mc:Fallback xmlns="">
              <p:sp>
                <p:nvSpPr>
                  <p:cNvPr id="29" name="文本框 28">
                    <a:extLst>
                      <a:ext uri="{FF2B5EF4-FFF2-40B4-BE49-F238E27FC236}">
                        <a16:creationId xmlns:a16="http://schemas.microsoft.com/office/drawing/2014/main" id="{16997DB6-6AFD-4727-B3C2-1499CDAA0844}"/>
                      </a:ext>
                    </a:extLst>
                  </p:cNvPr>
                  <p:cNvSpPr txBox="1">
                    <a:spLocks noRot="1" noChangeAspect="1" noMove="1" noResize="1" noEditPoints="1" noAdjustHandles="1" noChangeArrowheads="1" noChangeShapeType="1" noTextEdit="1"/>
                  </p:cNvSpPr>
                  <p:nvPr/>
                </p:nvSpPr>
                <p:spPr>
                  <a:xfrm>
                    <a:off x="958429" y="6152727"/>
                    <a:ext cx="7112371" cy="553998"/>
                  </a:xfrm>
                  <a:prstGeom prst="rect">
                    <a:avLst/>
                  </a:prstGeom>
                  <a:blipFill>
                    <a:blip r:embed="rId9"/>
                    <a:stretch>
                      <a:fillRect l="-343" t="-2198" b="-16484"/>
                    </a:stretch>
                  </a:blipFill>
                </p:spPr>
                <p:txBody>
                  <a:bodyPr/>
                  <a:lstStyle/>
                  <a:p>
                    <a:r>
                      <a:rPr lang="zh-CN" altLang="en-US">
                        <a:noFill/>
                      </a:rPr>
                      <a:t> </a:t>
                    </a:r>
                  </a:p>
                </p:txBody>
              </p:sp>
            </mc:Fallback>
          </mc:AlternateContent>
          <p:pic>
            <p:nvPicPr>
              <p:cNvPr id="32" name="图形 31" descr="原子">
                <a:extLst>
                  <a:ext uri="{FF2B5EF4-FFF2-40B4-BE49-F238E27FC236}">
                    <a16:creationId xmlns:a16="http://schemas.microsoft.com/office/drawing/2014/main" id="{2EFDDF40-4ECE-4F29-8DB8-3242566914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312" y="6161591"/>
                <a:ext cx="533401" cy="533401"/>
              </a:xfrm>
              <a:prstGeom prst="rect">
                <a:avLst/>
              </a:prstGeom>
            </p:spPr>
          </p:pic>
        </p:grpSp>
      </p:grpSp>
    </p:spTree>
    <p:extLst>
      <p:ext uri="{BB962C8B-B14F-4D97-AF65-F5344CB8AC3E}">
        <p14:creationId xmlns:p14="http://schemas.microsoft.com/office/powerpoint/2010/main" val="2961442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429262"/>
            <a:ext cx="11424072" cy="416560"/>
            <a:chOff x="371" y="507"/>
            <a:chExt cx="13493" cy="492"/>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541"/>
              <a:ext cx="11865" cy="436"/>
            </a:xfrm>
            <a:prstGeom prst="rect">
              <a:avLst/>
            </a:prstGeom>
            <a:noFill/>
          </p:spPr>
          <p:txBody>
            <a:bodyPr wrap="none" rtlCol="0">
              <a:spAutoFit/>
            </a:bodyPr>
            <a:lstStyle/>
            <a:p>
              <a:pPr defTabSz="1217476"/>
              <a:r>
                <a:rPr lang="en-US" altLang="zh-CN" dirty="0">
                  <a:solidFill>
                    <a:srgbClr val="767171">
                      <a:lumMod val="100000"/>
                    </a:srgbClr>
                  </a:solidFill>
                  <a:latin typeface="微软雅黑"/>
                  <a:ea typeface="微软雅黑"/>
                  <a:cs typeface="+mn-ea"/>
                  <a:sym typeface="+mn-lt"/>
                </a:rPr>
                <a:t>The Correlation Between Social and Economic Factors and the PLMs' Discrimination Level</a:t>
              </a:r>
              <a:endParaRPr lang="zh-CN" altLang="en-US"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a:solidFill>
                  <a:srgbClr val="000000"/>
                </a:solidFill>
                <a:effectLst>
                  <a:outerShdw blurRad="38100" dist="38100" dir="2700000" algn="tl">
                    <a:srgbClr val="000000">
                      <a:alpha val="43137"/>
                    </a:srgbClr>
                  </a:outerShdw>
                </a:effectLst>
                <a:latin typeface="微软雅黑"/>
                <a:ea typeface="微软雅黑"/>
              </a:rPr>
              <a:t>21</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26" name="组合 25">
            <a:extLst>
              <a:ext uri="{FF2B5EF4-FFF2-40B4-BE49-F238E27FC236}">
                <a16:creationId xmlns:a16="http://schemas.microsoft.com/office/drawing/2014/main" id="{80D42C92-2A11-4FA9-ACB7-A00E6EBFFBCB}"/>
              </a:ext>
            </a:extLst>
          </p:cNvPr>
          <p:cNvGrpSpPr/>
          <p:nvPr/>
        </p:nvGrpSpPr>
        <p:grpSpPr>
          <a:xfrm>
            <a:off x="133349" y="931033"/>
            <a:ext cx="11925300" cy="5091186"/>
            <a:chOff x="133349" y="931033"/>
            <a:chExt cx="11925300" cy="5091186"/>
          </a:xfrm>
        </p:grpSpPr>
        <p:grpSp>
          <p:nvGrpSpPr>
            <p:cNvPr id="17" name="组合 16">
              <a:extLst>
                <a:ext uri="{FF2B5EF4-FFF2-40B4-BE49-F238E27FC236}">
                  <a16:creationId xmlns:a16="http://schemas.microsoft.com/office/drawing/2014/main" id="{9A1074AC-BC53-48DB-BA8F-5371BD2DDBBA}"/>
                </a:ext>
              </a:extLst>
            </p:cNvPr>
            <p:cNvGrpSpPr/>
            <p:nvPr/>
          </p:nvGrpSpPr>
          <p:grpSpPr>
            <a:xfrm>
              <a:off x="175051" y="931033"/>
              <a:ext cx="11841899" cy="4491022"/>
              <a:chOff x="175051" y="1183489"/>
              <a:chExt cx="11841899" cy="4491022"/>
            </a:xfrm>
          </p:grpSpPr>
          <p:pic>
            <p:nvPicPr>
              <p:cNvPr id="6" name="图片 5">
                <a:extLst>
                  <a:ext uri="{FF2B5EF4-FFF2-40B4-BE49-F238E27FC236}">
                    <a16:creationId xmlns:a16="http://schemas.microsoft.com/office/drawing/2014/main" id="{B7214FBD-BCA6-41C8-A2B0-AEC3805DC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51" y="1183489"/>
                <a:ext cx="5920949" cy="2245511"/>
              </a:xfrm>
              <a:prstGeom prst="rect">
                <a:avLst/>
              </a:prstGeom>
            </p:spPr>
          </p:pic>
          <p:pic>
            <p:nvPicPr>
              <p:cNvPr id="12" name="图片 11">
                <a:extLst>
                  <a:ext uri="{FF2B5EF4-FFF2-40B4-BE49-F238E27FC236}">
                    <a16:creationId xmlns:a16="http://schemas.microsoft.com/office/drawing/2014/main" id="{8337701A-8A8A-4024-961B-1BAEFB87D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83489"/>
                <a:ext cx="5920950" cy="2245511"/>
              </a:xfrm>
              <a:prstGeom prst="rect">
                <a:avLst/>
              </a:prstGeom>
            </p:spPr>
          </p:pic>
          <p:pic>
            <p:nvPicPr>
              <p:cNvPr id="14" name="图片 13">
                <a:extLst>
                  <a:ext uri="{FF2B5EF4-FFF2-40B4-BE49-F238E27FC236}">
                    <a16:creationId xmlns:a16="http://schemas.microsoft.com/office/drawing/2014/main" id="{FBCCA8E1-CE92-4168-BA9E-1C20433B4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051" y="3429000"/>
                <a:ext cx="5920950" cy="2245511"/>
              </a:xfrm>
              <a:prstGeom prst="rect">
                <a:avLst/>
              </a:prstGeom>
            </p:spPr>
          </p:pic>
          <p:pic>
            <p:nvPicPr>
              <p:cNvPr id="16" name="图片 15">
                <a:extLst>
                  <a:ext uri="{FF2B5EF4-FFF2-40B4-BE49-F238E27FC236}">
                    <a16:creationId xmlns:a16="http://schemas.microsoft.com/office/drawing/2014/main" id="{6874ECBC-D0BB-4780-9E64-A8313E9D1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429000"/>
                <a:ext cx="5920950" cy="2245511"/>
              </a:xfrm>
              <a:prstGeom prst="rect">
                <a:avLst/>
              </a:prstGeom>
            </p:spPr>
          </p:pic>
        </p:grpSp>
        <p:sp>
          <p:nvSpPr>
            <p:cNvPr id="19" name="文本框 18">
              <a:extLst>
                <a:ext uri="{FF2B5EF4-FFF2-40B4-BE49-F238E27FC236}">
                  <a16:creationId xmlns:a16="http://schemas.microsoft.com/office/drawing/2014/main" id="{1ADA06F7-A2CB-4042-B7AA-25454A5468A5}"/>
                </a:ext>
              </a:extLst>
            </p:cNvPr>
            <p:cNvSpPr txBox="1"/>
            <p:nvPr/>
          </p:nvSpPr>
          <p:spPr>
            <a:xfrm>
              <a:off x="133349" y="5422055"/>
              <a:ext cx="11925300" cy="600164"/>
            </a:xfrm>
            <a:prstGeom prst="rect">
              <a:avLst/>
            </a:prstGeom>
            <a:noFill/>
          </p:spPr>
          <p:txBody>
            <a:bodyPr wrap="square" rtlCol="0">
              <a:spAutoFit/>
            </a:bodyPr>
            <a:lstStyle/>
            <a:p>
              <a:r>
                <a:rPr lang="en-US" altLang="zh-CN" sz="1100" b="1" dirty="0">
                  <a:solidFill>
                    <a:srgbClr val="BA8D2D"/>
                  </a:solidFill>
                  <a:effectLst>
                    <a:outerShdw blurRad="38100" dist="38100" dir="2700000" algn="tl">
                      <a:srgbClr val="000000">
                        <a:alpha val="43137"/>
                      </a:srgbClr>
                    </a:outerShdw>
                  </a:effectLst>
                </a:rPr>
                <a:t>The regressions between social and economic factors (i.e., education year [1], recruitment ratio [2], salary [3], and word frequency [4]) and Gender discrimination level.</a:t>
              </a:r>
              <a:r>
                <a:rPr lang="en-US" altLang="zh-CN" sz="1100" dirty="0">
                  <a:solidFill>
                    <a:srgbClr val="7F7F7F"/>
                  </a:solidFill>
                </a:rPr>
                <a:t> In every sub-plot, each point denotes an occupation, with its size indicating the population of that occupation. We present the result determined by the ordinary least squares (OLS) principle with solid lines, and by the weighted least squares (WLS) principle, where the weights are derived from the labor statistics by occupation, with dashed lines.</a:t>
              </a:r>
              <a:endParaRPr lang="zh-CN" altLang="en-US" sz="1100" dirty="0">
                <a:solidFill>
                  <a:srgbClr val="7F7F7F"/>
                </a:solidFill>
              </a:endParaRPr>
            </a:p>
          </p:txBody>
        </p:sp>
      </p:grpSp>
      <p:grpSp>
        <p:nvGrpSpPr>
          <p:cNvPr id="21" name="组合 20">
            <a:extLst>
              <a:ext uri="{FF2B5EF4-FFF2-40B4-BE49-F238E27FC236}">
                <a16:creationId xmlns:a16="http://schemas.microsoft.com/office/drawing/2014/main" id="{4417EEF7-C58F-4FF2-9A18-AE0FE0CE0386}"/>
              </a:ext>
            </a:extLst>
          </p:cNvPr>
          <p:cNvGrpSpPr/>
          <p:nvPr/>
        </p:nvGrpSpPr>
        <p:grpSpPr>
          <a:xfrm>
            <a:off x="415089" y="5996059"/>
            <a:ext cx="11361819" cy="707886"/>
            <a:chOff x="506331" y="6018105"/>
            <a:chExt cx="11361819" cy="707886"/>
          </a:xfrm>
        </p:grpSpPr>
        <p:sp>
          <p:nvSpPr>
            <p:cNvPr id="24" name="文本框 23">
              <a:extLst>
                <a:ext uri="{FF2B5EF4-FFF2-40B4-BE49-F238E27FC236}">
                  <a16:creationId xmlns:a16="http://schemas.microsoft.com/office/drawing/2014/main" id="{C2AF3304-4435-4477-8CB9-AE93FEFA155E}"/>
                </a:ext>
              </a:extLst>
            </p:cNvPr>
            <p:cNvSpPr txBox="1"/>
            <p:nvPr/>
          </p:nvSpPr>
          <p:spPr>
            <a:xfrm>
              <a:off x="1070109" y="6018105"/>
              <a:ext cx="10798041" cy="707886"/>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PLMs are more likely to make prejudiced predictions for occupations with a higher proportion of women.</a:t>
              </a:r>
              <a:endParaRPr lang="zh-CN" altLang="en-US" sz="2000" b="1" dirty="0">
                <a:solidFill>
                  <a:srgbClr val="293247"/>
                </a:solidFill>
                <a:effectLst>
                  <a:outerShdw blurRad="38100" dist="38100" dir="2700000" algn="tl">
                    <a:srgbClr val="000000">
                      <a:alpha val="43137"/>
                    </a:srgbClr>
                  </a:outerShdw>
                </a:effectLst>
              </a:endParaRPr>
            </a:p>
          </p:txBody>
        </p:sp>
        <p:pic>
          <p:nvPicPr>
            <p:cNvPr id="25" name="图形 24" descr="原子">
              <a:extLst>
                <a:ext uri="{FF2B5EF4-FFF2-40B4-BE49-F238E27FC236}">
                  <a16:creationId xmlns:a16="http://schemas.microsoft.com/office/drawing/2014/main" id="{A93D1E59-AA44-4FFC-A128-2EDEF2DE54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331" y="6101588"/>
              <a:ext cx="540919" cy="540919"/>
            </a:xfrm>
            <a:prstGeom prst="rect">
              <a:avLst/>
            </a:prstGeom>
          </p:spPr>
        </p:pic>
      </p:grpSp>
      <p:sp>
        <p:nvSpPr>
          <p:cNvPr id="22" name="文本框 21">
            <a:extLst>
              <a:ext uri="{FF2B5EF4-FFF2-40B4-BE49-F238E27FC236}">
                <a16:creationId xmlns:a16="http://schemas.microsoft.com/office/drawing/2014/main" id="{6ADC78DA-C531-4E0F-B02D-D9BDEF6907AD}"/>
              </a:ext>
            </a:extLst>
          </p:cNvPr>
          <p:cNvSpPr txBox="1"/>
          <p:nvPr/>
        </p:nvSpPr>
        <p:spPr>
          <a:xfrm>
            <a:off x="4361033" y="6399102"/>
            <a:ext cx="7503992" cy="338554"/>
          </a:xfrm>
          <a:prstGeom prst="rect">
            <a:avLst/>
          </a:prstGeom>
          <a:noFill/>
        </p:spPr>
        <p:txBody>
          <a:bodyPr wrap="square" rtlCol="0">
            <a:spAutoFit/>
          </a:bodyPr>
          <a:lstStyle/>
          <a:p>
            <a:r>
              <a:rPr lang="en-US" altLang="zh-CN" sz="800" dirty="0">
                <a:solidFill>
                  <a:srgbClr val="7F7F7F"/>
                </a:solidFill>
              </a:rPr>
              <a:t>[1] https://www.bls.gov/emp/tables/educational-attainment.htm [2] https://www.bls.gov/cps/cpsaat11.htm [3] https://www.bls.gov/mwe/tables.htm</a:t>
            </a:r>
          </a:p>
          <a:p>
            <a:r>
              <a:rPr lang="en-US" altLang="zh-CN" sz="800" dirty="0">
                <a:solidFill>
                  <a:srgbClr val="7F7F7F"/>
                </a:solidFill>
              </a:rPr>
              <a:t>[4] https://github.com/IlyaSemenov/wikipedia-word-frequency/blob/master/results/enwiki-2022-08-29.txt</a:t>
            </a:r>
            <a:endParaRPr lang="zh-CN" altLang="en-US" sz="800" dirty="0">
              <a:solidFill>
                <a:srgbClr val="7F7F7F"/>
              </a:solidFill>
            </a:endParaRPr>
          </a:p>
        </p:txBody>
      </p:sp>
    </p:spTree>
    <p:extLst>
      <p:ext uri="{BB962C8B-B14F-4D97-AF65-F5344CB8AC3E}">
        <p14:creationId xmlns:p14="http://schemas.microsoft.com/office/powerpoint/2010/main" val="4105125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7208"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Managing discrimination in AI</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22</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31" name="组合 30">
            <a:extLst>
              <a:ext uri="{FF2B5EF4-FFF2-40B4-BE49-F238E27FC236}">
                <a16:creationId xmlns:a16="http://schemas.microsoft.com/office/drawing/2014/main" id="{B267F0E2-31B7-4399-B808-A6E81D59ABA0}"/>
              </a:ext>
            </a:extLst>
          </p:cNvPr>
          <p:cNvGrpSpPr/>
          <p:nvPr/>
        </p:nvGrpSpPr>
        <p:grpSpPr>
          <a:xfrm>
            <a:off x="580758" y="5714925"/>
            <a:ext cx="11241890" cy="707886"/>
            <a:chOff x="528719" y="5576919"/>
            <a:chExt cx="11241890" cy="707886"/>
          </a:xfrm>
        </p:grpSpPr>
        <p:sp>
          <p:nvSpPr>
            <p:cNvPr id="27" name="文本框 26">
              <a:extLst>
                <a:ext uri="{FF2B5EF4-FFF2-40B4-BE49-F238E27FC236}">
                  <a16:creationId xmlns:a16="http://schemas.microsoft.com/office/drawing/2014/main" id="{F55C619E-2512-4A4E-BF1B-06354F5A66C8}"/>
                </a:ext>
              </a:extLst>
            </p:cNvPr>
            <p:cNvSpPr txBox="1"/>
            <p:nvPr/>
          </p:nvSpPr>
          <p:spPr>
            <a:xfrm>
              <a:off x="1150693" y="5576919"/>
              <a:ext cx="10619916" cy="707886"/>
            </a:xfrm>
            <a:prstGeom prst="rect">
              <a:avLst/>
            </a:prstGeom>
            <a:noFill/>
          </p:spPr>
          <p:txBody>
            <a:bodyPr wrap="square" rtlCol="0">
              <a:spAutoFit/>
            </a:bodyPr>
            <a:lstStyle/>
            <a:p>
              <a:r>
                <a:rPr lang="en-US" altLang="zh-CN" sz="2000" b="1" dirty="0">
                  <a:solidFill>
                    <a:srgbClr val="293247"/>
                  </a:solidFill>
                  <a:effectLst>
                    <a:outerShdw blurRad="38100" dist="38100" dir="2700000" algn="tl">
                      <a:srgbClr val="000000">
                        <a:alpha val="43137"/>
                      </a:srgbClr>
                    </a:outerShdw>
                  </a:effectLst>
                </a:rPr>
                <a:t>To effectively address AI discrimination, we should take a two-pronged approach that focuses on both bias and efficiency.</a:t>
              </a:r>
              <a:endParaRPr lang="zh-CN" altLang="en-US" sz="2000" b="1" dirty="0">
                <a:solidFill>
                  <a:srgbClr val="293247"/>
                </a:solidFill>
                <a:effectLst>
                  <a:outerShdw blurRad="38100" dist="38100" dir="2700000" algn="tl">
                    <a:srgbClr val="000000">
                      <a:alpha val="43137"/>
                    </a:srgbClr>
                  </a:outerShdw>
                </a:effectLst>
              </a:endParaRPr>
            </a:p>
          </p:txBody>
        </p:sp>
        <p:pic>
          <p:nvPicPr>
            <p:cNvPr id="28" name="图形 27" descr="原子">
              <a:extLst>
                <a:ext uri="{FF2B5EF4-FFF2-40B4-BE49-F238E27FC236}">
                  <a16:creationId xmlns:a16="http://schemas.microsoft.com/office/drawing/2014/main" id="{7296E810-6B12-48F1-99AF-F3B3C16025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719" y="5619875"/>
              <a:ext cx="621974" cy="621974"/>
            </a:xfrm>
            <a:prstGeom prst="rect">
              <a:avLst/>
            </a:prstGeom>
          </p:spPr>
        </p:pic>
      </p:grpSp>
      <p:grpSp>
        <p:nvGrpSpPr>
          <p:cNvPr id="33" name="组合 32">
            <a:extLst>
              <a:ext uri="{FF2B5EF4-FFF2-40B4-BE49-F238E27FC236}">
                <a16:creationId xmlns:a16="http://schemas.microsoft.com/office/drawing/2014/main" id="{7D4E4350-5EEF-467E-A122-D4E2B128238F}"/>
              </a:ext>
            </a:extLst>
          </p:cNvPr>
          <p:cNvGrpSpPr/>
          <p:nvPr/>
        </p:nvGrpSpPr>
        <p:grpSpPr>
          <a:xfrm>
            <a:off x="708198" y="1250753"/>
            <a:ext cx="10782718" cy="4356494"/>
            <a:chOff x="810344" y="1031150"/>
            <a:chExt cx="10782718" cy="4356494"/>
          </a:xfrm>
        </p:grpSpPr>
        <p:grpSp>
          <p:nvGrpSpPr>
            <p:cNvPr id="24" name="组合 23">
              <a:extLst>
                <a:ext uri="{FF2B5EF4-FFF2-40B4-BE49-F238E27FC236}">
                  <a16:creationId xmlns:a16="http://schemas.microsoft.com/office/drawing/2014/main" id="{1E6B52E0-8076-4346-9402-AD0090E53068}"/>
                </a:ext>
              </a:extLst>
            </p:cNvPr>
            <p:cNvGrpSpPr/>
            <p:nvPr/>
          </p:nvGrpSpPr>
          <p:grpSpPr>
            <a:xfrm>
              <a:off x="810344" y="1031150"/>
              <a:ext cx="5391359" cy="3641336"/>
              <a:chOff x="810344" y="1031150"/>
              <a:chExt cx="5391359" cy="3641336"/>
            </a:xfrm>
          </p:grpSpPr>
          <p:pic>
            <p:nvPicPr>
              <p:cNvPr id="6" name="图片 5">
                <a:extLst>
                  <a:ext uri="{FF2B5EF4-FFF2-40B4-BE49-F238E27FC236}">
                    <a16:creationId xmlns:a16="http://schemas.microsoft.com/office/drawing/2014/main" id="{CBF1F694-886A-46AE-8EA2-3DD4E00177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344" y="1031150"/>
                <a:ext cx="5391359" cy="3312951"/>
              </a:xfrm>
              <a:prstGeom prst="rect">
                <a:avLst/>
              </a:prstGeom>
            </p:spPr>
          </p:pic>
          <p:sp>
            <p:nvSpPr>
              <p:cNvPr id="14" name="文本框 13">
                <a:extLst>
                  <a:ext uri="{FF2B5EF4-FFF2-40B4-BE49-F238E27FC236}">
                    <a16:creationId xmlns:a16="http://schemas.microsoft.com/office/drawing/2014/main" id="{BC51213D-6F33-4373-9BFF-C8AEDB864423}"/>
                  </a:ext>
                </a:extLst>
              </p:cNvPr>
              <p:cNvSpPr txBox="1"/>
              <p:nvPr/>
            </p:nvSpPr>
            <p:spPr>
              <a:xfrm>
                <a:off x="2895921" y="4333932"/>
                <a:ext cx="1220206" cy="338554"/>
              </a:xfrm>
              <a:prstGeom prst="rect">
                <a:avLst/>
              </a:prstGeom>
              <a:noFill/>
            </p:spPr>
            <p:txBody>
              <a:bodyPr wrap="none" rtlCol="0">
                <a:spAutoFit/>
              </a:bodyPr>
              <a:lstStyle/>
              <a:p>
                <a:r>
                  <a:rPr lang="en-US" altLang="zh-CN" sz="1600" dirty="0">
                    <a:solidFill>
                      <a:srgbClr val="7F7F7F"/>
                    </a:solidFill>
                  </a:rPr>
                  <a:t>(a) Gender</a:t>
                </a:r>
                <a:endParaRPr lang="zh-CN" altLang="en-US" sz="1600" dirty="0">
                  <a:solidFill>
                    <a:srgbClr val="7F7F7F"/>
                  </a:solidFill>
                </a:endParaRPr>
              </a:p>
            </p:txBody>
          </p:sp>
        </p:grpSp>
        <p:grpSp>
          <p:nvGrpSpPr>
            <p:cNvPr id="25" name="组合 24">
              <a:extLst>
                <a:ext uri="{FF2B5EF4-FFF2-40B4-BE49-F238E27FC236}">
                  <a16:creationId xmlns:a16="http://schemas.microsoft.com/office/drawing/2014/main" id="{64A7A5DD-692F-4402-B6EF-9591A346D353}"/>
                </a:ext>
              </a:extLst>
            </p:cNvPr>
            <p:cNvGrpSpPr/>
            <p:nvPr/>
          </p:nvGrpSpPr>
          <p:grpSpPr>
            <a:xfrm>
              <a:off x="6201703" y="1031150"/>
              <a:ext cx="5391359" cy="3641336"/>
              <a:chOff x="6201703" y="1031150"/>
              <a:chExt cx="5391359" cy="3641336"/>
            </a:xfrm>
          </p:grpSpPr>
          <p:pic>
            <p:nvPicPr>
              <p:cNvPr id="12" name="图片 11">
                <a:extLst>
                  <a:ext uri="{FF2B5EF4-FFF2-40B4-BE49-F238E27FC236}">
                    <a16:creationId xmlns:a16="http://schemas.microsoft.com/office/drawing/2014/main" id="{AE85D1E3-1F4C-42E0-BA5B-DC6B16B4BA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1703" y="1031150"/>
                <a:ext cx="5391359" cy="3312951"/>
              </a:xfrm>
              <a:prstGeom prst="rect">
                <a:avLst/>
              </a:prstGeom>
            </p:spPr>
          </p:pic>
          <p:sp>
            <p:nvSpPr>
              <p:cNvPr id="30" name="文本框 29">
                <a:extLst>
                  <a:ext uri="{FF2B5EF4-FFF2-40B4-BE49-F238E27FC236}">
                    <a16:creationId xmlns:a16="http://schemas.microsoft.com/office/drawing/2014/main" id="{C824FF2F-7D81-4151-A353-3D8F23573F5A}"/>
                  </a:ext>
                </a:extLst>
              </p:cNvPr>
              <p:cNvSpPr txBox="1"/>
              <p:nvPr/>
            </p:nvSpPr>
            <p:spPr>
              <a:xfrm>
                <a:off x="8405902" y="4333932"/>
                <a:ext cx="982961" cy="338554"/>
              </a:xfrm>
              <a:prstGeom prst="rect">
                <a:avLst/>
              </a:prstGeom>
              <a:noFill/>
            </p:spPr>
            <p:txBody>
              <a:bodyPr wrap="none" rtlCol="0">
                <a:spAutoFit/>
              </a:bodyPr>
              <a:lstStyle/>
              <a:p>
                <a:r>
                  <a:rPr lang="en-US" altLang="zh-CN" sz="1600" dirty="0">
                    <a:solidFill>
                      <a:srgbClr val="7F7F7F"/>
                    </a:solidFill>
                  </a:rPr>
                  <a:t>(b) Race</a:t>
                </a:r>
                <a:endParaRPr lang="zh-CN" altLang="en-US" sz="1600" dirty="0">
                  <a:solidFill>
                    <a:srgbClr val="7F7F7F"/>
                  </a:solidFill>
                </a:endParaRPr>
              </a:p>
            </p:txBody>
          </p:sp>
        </p:grpSp>
        <p:sp>
          <p:nvSpPr>
            <p:cNvPr id="26" name="文本框 25">
              <a:extLst>
                <a:ext uri="{FF2B5EF4-FFF2-40B4-BE49-F238E27FC236}">
                  <a16:creationId xmlns:a16="http://schemas.microsoft.com/office/drawing/2014/main" id="{F2FF5E2B-7BB5-4A3B-86DA-905C1D3D645D}"/>
                </a:ext>
              </a:extLst>
            </p:cNvPr>
            <p:cNvSpPr txBox="1"/>
            <p:nvPr/>
          </p:nvSpPr>
          <p:spPr>
            <a:xfrm>
              <a:off x="810344" y="4648980"/>
              <a:ext cx="10782718" cy="738664"/>
            </a:xfrm>
            <a:prstGeom prst="rect">
              <a:avLst/>
            </a:prstGeom>
            <a:noFill/>
          </p:spPr>
          <p:txBody>
            <a:bodyPr wrap="square" rtlCol="0">
              <a:spAutoFit/>
            </a:bodyPr>
            <a:lstStyle/>
            <a:p>
              <a:r>
                <a:rPr lang="en-US" altLang="zh-CN" sz="1400" b="1" dirty="0">
                  <a:solidFill>
                    <a:srgbClr val="BA8D2D"/>
                  </a:solidFill>
                  <a:effectLst>
                    <a:outerShdw blurRad="38100" dist="38100" dir="2700000" algn="tl">
                      <a:srgbClr val="000000">
                        <a:alpha val="43137"/>
                      </a:srgbClr>
                    </a:outerShdw>
                  </a:effectLst>
                </a:rPr>
                <a:t>The violin plot for comparing the range and shape of system level distribution and efficiency level distribution under the topic of Gender and Race. </a:t>
              </a:r>
              <a:r>
                <a:rPr lang="en-US" altLang="zh-CN" sz="1400" dirty="0"/>
                <a:t>Both system distribution and efficiency distribution are comparable across the topic and the discrimination criterion along the y-stick.</a:t>
              </a:r>
              <a:endParaRPr lang="zh-CN" altLang="en-US" sz="1400" dirty="0"/>
            </a:p>
          </p:txBody>
        </p:sp>
      </p:grpSp>
    </p:spTree>
    <p:extLst>
      <p:ext uri="{BB962C8B-B14F-4D97-AF65-F5344CB8AC3E}">
        <p14:creationId xmlns:p14="http://schemas.microsoft.com/office/powerpoint/2010/main" val="1929635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3090"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Future Work</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706716D0-B5CC-4F24-87DE-49D3B4D935DB}"/>
              </a:ext>
            </a:extLst>
          </p:cNvPr>
          <p:cNvSpPr txBox="1"/>
          <p:nvPr/>
        </p:nvSpPr>
        <p:spPr>
          <a:xfrm>
            <a:off x="11630025" y="6467475"/>
            <a:ext cx="470000"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23</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6" name="组合 15">
            <a:extLst>
              <a:ext uri="{FF2B5EF4-FFF2-40B4-BE49-F238E27FC236}">
                <a16:creationId xmlns:a16="http://schemas.microsoft.com/office/drawing/2014/main" id="{183DD1FB-0577-4FBB-9438-FD6099520D79}"/>
              </a:ext>
            </a:extLst>
          </p:cNvPr>
          <p:cNvGrpSpPr/>
          <p:nvPr/>
        </p:nvGrpSpPr>
        <p:grpSpPr>
          <a:xfrm>
            <a:off x="833543" y="1909381"/>
            <a:ext cx="10524913" cy="3488607"/>
            <a:chOff x="1213276" y="2070621"/>
            <a:chExt cx="10524913" cy="3488607"/>
          </a:xfrm>
        </p:grpSpPr>
        <p:grpSp>
          <p:nvGrpSpPr>
            <p:cNvPr id="11" name="组合 10">
              <a:extLst>
                <a:ext uri="{FF2B5EF4-FFF2-40B4-BE49-F238E27FC236}">
                  <a16:creationId xmlns:a16="http://schemas.microsoft.com/office/drawing/2014/main" id="{20DB2A3A-85B8-437F-9CEB-4CA716096611}"/>
                </a:ext>
              </a:extLst>
            </p:cNvPr>
            <p:cNvGrpSpPr/>
            <p:nvPr/>
          </p:nvGrpSpPr>
          <p:grpSpPr>
            <a:xfrm>
              <a:off x="1213276" y="2070621"/>
              <a:ext cx="6654373" cy="914400"/>
              <a:chOff x="1213276" y="2070621"/>
              <a:chExt cx="6654373" cy="914400"/>
            </a:xfrm>
          </p:grpSpPr>
          <p:sp>
            <p:nvSpPr>
              <p:cNvPr id="27" name="文本框 26">
                <a:extLst>
                  <a:ext uri="{FF2B5EF4-FFF2-40B4-BE49-F238E27FC236}">
                    <a16:creationId xmlns:a16="http://schemas.microsoft.com/office/drawing/2014/main" id="{F55C619E-2512-4A4E-BF1B-06354F5A66C8}"/>
                  </a:ext>
                </a:extLst>
              </p:cNvPr>
              <p:cNvSpPr txBox="1"/>
              <p:nvPr/>
            </p:nvSpPr>
            <p:spPr>
              <a:xfrm>
                <a:off x="2440981" y="2235434"/>
                <a:ext cx="5426668" cy="584775"/>
              </a:xfrm>
              <a:prstGeom prst="rect">
                <a:avLst/>
              </a:prstGeom>
              <a:noFill/>
            </p:spPr>
            <p:txBody>
              <a:bodyPr wrap="square" rtlCol="0">
                <a:spAutoFit/>
              </a:bodyPr>
              <a:lstStyle/>
              <a:p>
                <a:r>
                  <a:rPr lang="en-US" altLang="zh-CN" sz="3200" b="1" dirty="0">
                    <a:solidFill>
                      <a:srgbClr val="293247"/>
                    </a:solidFill>
                    <a:effectLst>
                      <a:outerShdw blurRad="38100" dist="38100" dir="2700000" algn="tl">
                        <a:srgbClr val="000000">
                          <a:alpha val="43137"/>
                        </a:srgbClr>
                      </a:outerShdw>
                    </a:effectLst>
                  </a:rPr>
                  <a:t>Template Generalizability</a:t>
                </a:r>
                <a:endParaRPr lang="zh-CN" altLang="en-US" sz="3200" b="1" dirty="0">
                  <a:solidFill>
                    <a:srgbClr val="293247"/>
                  </a:solidFill>
                  <a:effectLst>
                    <a:outerShdw blurRad="38100" dist="38100" dir="2700000" algn="tl">
                      <a:srgbClr val="000000">
                        <a:alpha val="43137"/>
                      </a:srgbClr>
                    </a:outerShdw>
                  </a:effectLst>
                </a:endParaRPr>
              </a:p>
            </p:txBody>
          </p:sp>
          <p:pic>
            <p:nvPicPr>
              <p:cNvPr id="10" name="图形 9" descr="喝彩">
                <a:extLst>
                  <a:ext uri="{FF2B5EF4-FFF2-40B4-BE49-F238E27FC236}">
                    <a16:creationId xmlns:a16="http://schemas.microsoft.com/office/drawing/2014/main" id="{F6E82B76-FD80-4694-A808-3002504307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3276" y="2070621"/>
                <a:ext cx="914400" cy="914400"/>
              </a:xfrm>
              <a:prstGeom prst="rect">
                <a:avLst/>
              </a:prstGeom>
            </p:spPr>
          </p:pic>
        </p:grpSp>
        <p:grpSp>
          <p:nvGrpSpPr>
            <p:cNvPr id="13" name="组合 12">
              <a:extLst>
                <a:ext uri="{FF2B5EF4-FFF2-40B4-BE49-F238E27FC236}">
                  <a16:creationId xmlns:a16="http://schemas.microsoft.com/office/drawing/2014/main" id="{2876D22B-DFF6-4D7A-AC01-2ADEE27D8B4A}"/>
                </a:ext>
              </a:extLst>
            </p:cNvPr>
            <p:cNvGrpSpPr/>
            <p:nvPr/>
          </p:nvGrpSpPr>
          <p:grpSpPr>
            <a:xfrm>
              <a:off x="1213276" y="3276437"/>
              <a:ext cx="10524913" cy="1077218"/>
              <a:chOff x="1213276" y="3276437"/>
              <a:chExt cx="10524913" cy="1077218"/>
            </a:xfrm>
          </p:grpSpPr>
          <p:sp>
            <p:nvSpPr>
              <p:cNvPr id="22" name="文本框 21">
                <a:extLst>
                  <a:ext uri="{FF2B5EF4-FFF2-40B4-BE49-F238E27FC236}">
                    <a16:creationId xmlns:a16="http://schemas.microsoft.com/office/drawing/2014/main" id="{401D4033-CBC5-479A-B991-38057B4BAC74}"/>
                  </a:ext>
                </a:extLst>
              </p:cNvPr>
              <p:cNvSpPr txBox="1"/>
              <p:nvPr/>
            </p:nvSpPr>
            <p:spPr>
              <a:xfrm>
                <a:off x="2440982" y="3276437"/>
                <a:ext cx="9297207" cy="1077218"/>
              </a:xfrm>
              <a:prstGeom prst="rect">
                <a:avLst/>
              </a:prstGeom>
              <a:noFill/>
            </p:spPr>
            <p:txBody>
              <a:bodyPr wrap="square" rtlCol="0">
                <a:spAutoFit/>
              </a:bodyPr>
              <a:lstStyle/>
              <a:p>
                <a:r>
                  <a:rPr lang="en-US" altLang="zh-CN" sz="3200" b="1" dirty="0">
                    <a:solidFill>
                      <a:srgbClr val="293247"/>
                    </a:solidFill>
                    <a:effectLst>
                      <a:outerShdw blurRad="38100" dist="38100" dir="2700000" algn="tl">
                        <a:srgbClr val="000000">
                          <a:alpha val="43137"/>
                        </a:srgbClr>
                      </a:outerShdw>
                    </a:effectLst>
                  </a:rPr>
                  <a:t>How Learning Machines Itself Might Effect Its Inborn Discrimination Level</a:t>
                </a:r>
                <a:endParaRPr lang="zh-CN" altLang="en-US" sz="3200" b="1" dirty="0">
                  <a:solidFill>
                    <a:srgbClr val="293247"/>
                  </a:solidFill>
                  <a:effectLst>
                    <a:outerShdw blurRad="38100" dist="38100" dir="2700000" algn="tl">
                      <a:srgbClr val="000000">
                        <a:alpha val="43137"/>
                      </a:srgbClr>
                    </a:outerShdw>
                  </a:effectLst>
                </a:endParaRPr>
              </a:p>
            </p:txBody>
          </p:sp>
          <p:pic>
            <p:nvPicPr>
              <p:cNvPr id="29" name="图形 28" descr="喝彩">
                <a:extLst>
                  <a:ext uri="{FF2B5EF4-FFF2-40B4-BE49-F238E27FC236}">
                    <a16:creationId xmlns:a16="http://schemas.microsoft.com/office/drawing/2014/main" id="{ABD55C51-5821-4F7A-A77F-017F3B14ED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3276" y="3357846"/>
                <a:ext cx="914400" cy="914400"/>
              </a:xfrm>
              <a:prstGeom prst="rect">
                <a:avLst/>
              </a:prstGeom>
            </p:spPr>
          </p:pic>
        </p:grpSp>
        <p:grpSp>
          <p:nvGrpSpPr>
            <p:cNvPr id="15" name="组合 14">
              <a:extLst>
                <a:ext uri="{FF2B5EF4-FFF2-40B4-BE49-F238E27FC236}">
                  <a16:creationId xmlns:a16="http://schemas.microsoft.com/office/drawing/2014/main" id="{2D8BFC0F-33AF-4267-98FC-77ECA662443F}"/>
                </a:ext>
              </a:extLst>
            </p:cNvPr>
            <p:cNvGrpSpPr/>
            <p:nvPr/>
          </p:nvGrpSpPr>
          <p:grpSpPr>
            <a:xfrm>
              <a:off x="1213276" y="4644828"/>
              <a:ext cx="9086637" cy="914400"/>
              <a:chOff x="1213276" y="4644828"/>
              <a:chExt cx="9086637" cy="914400"/>
            </a:xfrm>
          </p:grpSpPr>
          <p:sp>
            <p:nvSpPr>
              <p:cNvPr id="23" name="文本框 22">
                <a:extLst>
                  <a:ext uri="{FF2B5EF4-FFF2-40B4-BE49-F238E27FC236}">
                    <a16:creationId xmlns:a16="http://schemas.microsoft.com/office/drawing/2014/main" id="{7E6C89B3-371A-44BC-A361-F056AF68FED8}"/>
                  </a:ext>
                </a:extLst>
              </p:cNvPr>
              <p:cNvSpPr txBox="1"/>
              <p:nvPr/>
            </p:nvSpPr>
            <p:spPr>
              <a:xfrm>
                <a:off x="2440981" y="4809641"/>
                <a:ext cx="7858932" cy="584775"/>
              </a:xfrm>
              <a:prstGeom prst="rect">
                <a:avLst/>
              </a:prstGeom>
              <a:noFill/>
            </p:spPr>
            <p:txBody>
              <a:bodyPr wrap="square" rtlCol="0">
                <a:spAutoFit/>
              </a:bodyPr>
              <a:lstStyle/>
              <a:p>
                <a:r>
                  <a:rPr lang="en-US" altLang="zh-CN" sz="3200" b="1" dirty="0">
                    <a:solidFill>
                      <a:srgbClr val="293247"/>
                    </a:solidFill>
                    <a:effectLst>
                      <a:outerShdw blurRad="38100" dist="38100" dir="2700000" algn="tl">
                        <a:srgbClr val="000000">
                          <a:alpha val="43137"/>
                        </a:srgbClr>
                      </a:outerShdw>
                    </a:effectLst>
                  </a:rPr>
                  <a:t>Learning Machines Other Than PLMs</a:t>
                </a:r>
                <a:endParaRPr lang="zh-CN" altLang="en-US" sz="3200" b="1" dirty="0">
                  <a:solidFill>
                    <a:srgbClr val="293247"/>
                  </a:solidFill>
                  <a:effectLst>
                    <a:outerShdw blurRad="38100" dist="38100" dir="2700000" algn="tl">
                      <a:srgbClr val="000000">
                        <a:alpha val="43137"/>
                      </a:srgbClr>
                    </a:outerShdw>
                  </a:effectLst>
                </a:endParaRPr>
              </a:p>
            </p:txBody>
          </p:sp>
          <p:pic>
            <p:nvPicPr>
              <p:cNvPr id="32" name="图形 31" descr="喝彩">
                <a:extLst>
                  <a:ext uri="{FF2B5EF4-FFF2-40B4-BE49-F238E27FC236}">
                    <a16:creationId xmlns:a16="http://schemas.microsoft.com/office/drawing/2014/main" id="{B6D6DA97-2E20-4A12-8773-30F675EA79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3276" y="4644828"/>
                <a:ext cx="914400" cy="914400"/>
              </a:xfrm>
              <a:prstGeom prst="rect">
                <a:avLst/>
              </a:prstGeom>
            </p:spPr>
          </p:pic>
        </p:grpSp>
      </p:grpSp>
    </p:spTree>
    <p:extLst>
      <p:ext uri="{BB962C8B-B14F-4D97-AF65-F5344CB8AC3E}">
        <p14:creationId xmlns:p14="http://schemas.microsoft.com/office/powerpoint/2010/main" val="2907986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1487488" y="2180861"/>
            <a:ext cx="5952661" cy="2062103"/>
          </a:xfrm>
          <a:prstGeom prst="rect">
            <a:avLst/>
          </a:prstGeom>
          <a:noFill/>
        </p:spPr>
        <p:txBody>
          <a:bodyPr wrap="square" rtlCol="0">
            <a:spAutoFit/>
          </a:bodyPr>
          <a:lstStyle/>
          <a:p>
            <a:pPr defTabSz="1217446">
              <a:defRPr/>
            </a:pPr>
            <a:r>
              <a:rPr lang="en-US" altLang="zh-CN" sz="6400" i="1" spc="533" dirty="0">
                <a:solidFill>
                  <a:srgbClr val="293247"/>
                </a:solidFill>
                <a:effectLst>
                  <a:outerShdw blurRad="38100" dist="38100" dir="2700000" algn="tl">
                    <a:srgbClr val="000000">
                      <a:alpha val="43137"/>
                    </a:srgbClr>
                  </a:outerShdw>
                </a:effectLst>
                <a:latin typeface="微软雅黑"/>
                <a:ea typeface="微软雅黑"/>
                <a:cs typeface="+mn-ea"/>
                <a:sym typeface="+mn-lt"/>
              </a:rPr>
              <a:t>Thank you for listening.</a:t>
            </a:r>
          </a:p>
        </p:txBody>
      </p:sp>
    </p:spTree>
    <p:custDataLst>
      <p:tags r:id="rId2"/>
    </p:custDataLst>
    <p:extLst>
      <p:ext uri="{BB962C8B-B14F-4D97-AF65-F5344CB8AC3E}">
        <p14:creationId xmlns:p14="http://schemas.microsoft.com/office/powerpoint/2010/main" val="2195790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p:cNvSpPr/>
          <p:nvPr/>
        </p:nvSpPr>
        <p:spPr>
          <a:xfrm>
            <a:off x="603379" y="435400"/>
            <a:ext cx="354564" cy="41054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858418" y="429209"/>
            <a:ext cx="354564" cy="41054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362272" y="839755"/>
            <a:ext cx="10375641"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62272" y="254982"/>
            <a:ext cx="2318263" cy="584775"/>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Motivation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14131" y="429209"/>
            <a:ext cx="354564" cy="41054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B4617D41-D25F-4764-9206-F750F6314414}"/>
                  </a:ext>
                </a:extLst>
              </p:cNvPr>
              <p:cNvSpPr txBox="1"/>
              <p:nvPr/>
            </p:nvSpPr>
            <p:spPr>
              <a:xfrm>
                <a:off x="603379" y="5749505"/>
                <a:ext cx="11294277" cy="856325"/>
              </a:xfrm>
              <a:prstGeom prst="rect">
                <a:avLst/>
              </a:prstGeom>
              <a:noFill/>
              <a:extLst>
                <a:ext uri="{909E8E84-426E-40DD-AFC4-6F175D3DCCD1}">
                  <a14:hiddenFill>
                    <a:solidFill>
                      <a:srgbClr val="E84C53"/>
                    </a:solidFill>
                  </a14:hiddenFill>
                </a:ext>
              </a:extLst>
            </p:spPr>
            <p:txBody>
              <a:bodyPr wrap="square" rtlCol="0">
                <a:spAutoFit/>
              </a:bodyPr>
              <a:lstStyle/>
              <a:p>
                <a:pPr defTabSz="1217476"/>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The prediction results and confidence intervals of the subject's gender of neutral sentences by logistic regression. </a:t>
                </a:r>
                <a:r>
                  <a:rPr lang="en-US" sz="1400" dirty="0">
                    <a:solidFill>
                      <a:srgbClr val="767171">
                        <a:lumMod val="95000"/>
                        <a:lumOff val="5000"/>
                      </a:srgbClr>
                    </a:solidFill>
                    <a:latin typeface="微软雅黑"/>
                    <a:ea typeface="微软雅黑"/>
                    <a:cs typeface="+mn-ea"/>
                    <a:sym typeface="+mn-lt"/>
                  </a:rPr>
                  <a:t>We use the bag-of-words model to make a logistic regression (</a:t>
                </a:r>
                <a14:m>
                  <m:oMath xmlns:m="http://schemas.openxmlformats.org/officeDocument/2006/math">
                    <m:acc>
                      <m:accPr>
                        <m:chr m:val="̂"/>
                        <m:ctrlPr>
                          <a:rPr lang="en-US" altLang="zh-CN" sz="1400" b="0" i="1" smtClean="0">
                            <a:solidFill>
                              <a:srgbClr val="767171">
                                <a:lumMod val="95000"/>
                                <a:lumOff val="5000"/>
                              </a:srgbClr>
                            </a:solidFill>
                            <a:latin typeface="Cambria Math" panose="02040503050406030204" pitchFamily="18" charset="0"/>
                            <a:ea typeface="微软雅黑"/>
                            <a:cs typeface="+mn-ea"/>
                            <a:sym typeface="+mn-lt"/>
                          </a:rPr>
                        </m:ctrlPr>
                      </m:accPr>
                      <m:e>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𝑦</m:t>
                        </m:r>
                      </m:e>
                    </m:acc>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m:t>
                    </m:r>
                    <m:f>
                      <m:fPr>
                        <m:ctrlPr>
                          <a:rPr lang="en-US" altLang="zh-CN" sz="1400" b="0" i="1" smtClean="0">
                            <a:solidFill>
                              <a:srgbClr val="767171">
                                <a:lumMod val="95000"/>
                                <a:lumOff val="5000"/>
                              </a:srgbClr>
                            </a:solidFill>
                            <a:latin typeface="Cambria Math" panose="02040503050406030204" pitchFamily="18" charset="0"/>
                            <a:ea typeface="微软雅黑"/>
                            <a:cs typeface="+mn-ea"/>
                            <a:sym typeface="+mn-lt"/>
                          </a:rPr>
                        </m:ctrlPr>
                      </m:fPr>
                      <m:num>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1</m:t>
                        </m:r>
                      </m:num>
                      <m:den>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1+</m:t>
                        </m:r>
                        <m:r>
                          <m:rPr>
                            <m:sty m:val="p"/>
                          </m:rPr>
                          <a:rPr lang="en-US" altLang="zh-CN" sz="1400" b="0" i="0" smtClean="0">
                            <a:solidFill>
                              <a:srgbClr val="767171">
                                <a:lumMod val="95000"/>
                                <a:lumOff val="5000"/>
                              </a:srgbClr>
                            </a:solidFill>
                            <a:latin typeface="Cambria Math" panose="02040503050406030204" pitchFamily="18" charset="0"/>
                            <a:ea typeface="微软雅黑"/>
                            <a:cs typeface="+mn-ea"/>
                            <a:sym typeface="+mn-lt"/>
                          </a:rPr>
                          <m:t>exp</m:t>
                        </m:r>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m:t>
                        </m:r>
                        <m:sSub>
                          <m:sSubPr>
                            <m:ctrlPr>
                              <a:rPr lang="en-US" altLang="zh-CN" sz="1400" b="0" i="1" smtClean="0">
                                <a:solidFill>
                                  <a:srgbClr val="767171">
                                    <a:lumMod val="95000"/>
                                    <a:lumOff val="5000"/>
                                  </a:srgbClr>
                                </a:solidFill>
                                <a:latin typeface="Cambria Math" panose="02040503050406030204" pitchFamily="18" charset="0"/>
                                <a:ea typeface="微软雅黑"/>
                                <a:cs typeface="+mn-ea"/>
                                <a:sym typeface="+mn-lt"/>
                              </a:rPr>
                            </m:ctrlPr>
                          </m:sSubPr>
                          <m:e>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𝜃</m:t>
                            </m:r>
                          </m:e>
                          <m:sub>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1</m:t>
                            </m:r>
                          </m:sub>
                        </m:sSub>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𝑥</m:t>
                        </m:r>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m:t>
                        </m:r>
                        <m:sSub>
                          <m:sSubPr>
                            <m:ctrlPr>
                              <a:rPr lang="en-US" altLang="zh-CN" sz="1400" b="0" i="1" smtClean="0">
                                <a:solidFill>
                                  <a:srgbClr val="767171">
                                    <a:lumMod val="95000"/>
                                    <a:lumOff val="5000"/>
                                  </a:srgbClr>
                                </a:solidFill>
                                <a:latin typeface="Cambria Math" panose="02040503050406030204" pitchFamily="18" charset="0"/>
                                <a:ea typeface="微软雅黑"/>
                                <a:cs typeface="+mn-ea"/>
                                <a:sym typeface="+mn-lt"/>
                              </a:rPr>
                            </m:ctrlPr>
                          </m:sSubPr>
                          <m:e>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𝜃</m:t>
                            </m:r>
                          </m:e>
                          <m:sub>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0</m:t>
                            </m:r>
                          </m:sub>
                        </m:sSub>
                        <m:r>
                          <a:rPr lang="en-US" altLang="zh-CN" sz="1400" b="0" i="1" smtClean="0">
                            <a:solidFill>
                              <a:srgbClr val="767171">
                                <a:lumMod val="95000"/>
                                <a:lumOff val="5000"/>
                              </a:srgbClr>
                            </a:solidFill>
                            <a:latin typeface="Cambria Math" panose="02040503050406030204" pitchFamily="18" charset="0"/>
                            <a:ea typeface="微软雅黑"/>
                            <a:cs typeface="+mn-ea"/>
                            <a:sym typeface="+mn-lt"/>
                          </a:rPr>
                          <m:t>)</m:t>
                        </m:r>
                      </m:den>
                    </m:f>
                  </m:oMath>
                </a14:m>
                <a:r>
                  <a:rPr lang="en-US" sz="1400" dirty="0">
                    <a:solidFill>
                      <a:srgbClr val="767171">
                        <a:lumMod val="95000"/>
                        <a:lumOff val="5000"/>
                      </a:srgbClr>
                    </a:solidFill>
                    <a:latin typeface="微软雅黑"/>
                    <a:ea typeface="微软雅黑"/>
                    <a:cs typeface="+mn-ea"/>
                    <a:sym typeface="+mn-lt"/>
                  </a:rPr>
                  <a:t>) on the gender of the sentence's subject. The training label is the proportion of male words and female words in the sentence. The test set contains only neutral sentences.</a:t>
                </a:r>
              </a:p>
            </p:txBody>
          </p:sp>
        </mc:Choice>
        <mc:Fallback>
          <p:sp>
            <p:nvSpPr>
              <p:cNvPr id="36" name="文本框 35">
                <a:extLst>
                  <a:ext uri="{FF2B5EF4-FFF2-40B4-BE49-F238E27FC236}">
                    <a16:creationId xmlns:a16="http://schemas.microsoft.com/office/drawing/2014/main" id="{B4617D41-D25F-4764-9206-F750F6314414}"/>
                  </a:ext>
                </a:extLst>
              </p:cNvPr>
              <p:cNvSpPr txBox="1">
                <a:spLocks noRot="1" noChangeAspect="1" noMove="1" noResize="1" noEditPoints="1" noAdjustHandles="1" noChangeArrowheads="1" noChangeShapeType="1" noTextEdit="1"/>
              </p:cNvSpPr>
              <p:nvPr/>
            </p:nvSpPr>
            <p:spPr>
              <a:xfrm>
                <a:off x="603379" y="5749505"/>
                <a:ext cx="11294277" cy="856325"/>
              </a:xfrm>
              <a:prstGeom prst="rect">
                <a:avLst/>
              </a:prstGeom>
              <a:blipFill>
                <a:blip r:embed="rId3"/>
                <a:stretch>
                  <a:fillRect l="-216" t="-1418" b="-6383"/>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DCEC0FB-00EF-4595-A271-CAA42A3CE36E}"/>
                  </a:ext>
                </a:extLst>
              </p:cNvPr>
              <p:cNvSpPr txBox="1"/>
              <p:nvPr/>
            </p:nvSpPr>
            <p:spPr>
              <a:xfrm>
                <a:off x="4353868" y="2706282"/>
                <a:ext cx="7737986" cy="2893100"/>
              </a:xfrm>
              <a:prstGeom prst="rect">
                <a:avLst/>
              </a:prstGeom>
              <a:noFill/>
              <a:extLst>
                <a:ext uri="{909E8E84-426E-40DD-AFC4-6F175D3DCCD1}">
                  <a14:hiddenFill>
                    <a:solidFill>
                      <a:srgbClr val="E84C53"/>
                    </a:solidFill>
                  </a14:hiddenFill>
                </a:ext>
              </a:extLst>
            </p:spPr>
            <p:txBody>
              <a:bodyPr wrap="square" rtlCol="0">
                <a:spAutoFit/>
              </a:bodyPr>
              <a:lstStyle/>
              <a:p>
                <a:pPr defTabSz="1217476"/>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In statistics,</a:t>
                </a:r>
              </a:p>
              <a:p>
                <a:pPr defTabSz="1217476"/>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Bias (</a:t>
                </a:r>
                <a14:m>
                  <m:oMath xmlns:m="http://schemas.openxmlformats.org/officeDocument/2006/math">
                    <m:sSub>
                      <m:sSubPr>
                        <m:ctrlP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𝑳</m:t>
                        </m:r>
                      </m:e>
                      <m:sub>
                        <m: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𝟏</m:t>
                        </m:r>
                      </m:sub>
                    </m:sSub>
                  </m:oMath>
                </a14:m>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-norm error)</a:t>
                </a:r>
                <a:r>
                  <a:rPr lang="en-US" altLang="zh-CN" sz="2000" dirty="0">
                    <a:solidFill>
                      <a:srgbClr val="767171"/>
                    </a:solidFill>
                    <a:effectLst/>
                    <a:latin typeface="微软雅黑"/>
                    <a:ea typeface="微软雅黑"/>
                    <a:cs typeface="+mn-ea"/>
                    <a:sym typeface="+mn-lt"/>
                  </a:rPr>
                  <a:t>: the deviation between the expected value and the true value</a:t>
                </a:r>
              </a:p>
              <a:p>
                <a:pPr defTabSz="1217476"/>
                <a:r>
                  <a:rPr lang="en-US" altLang="zh-CN" sz="2000" b="1" dirty="0">
                    <a:solidFill>
                      <a:srgbClr val="7F7F7F"/>
                    </a:solidFill>
                    <a:effectLst>
                      <a:outerShdw blurRad="38100" dist="38100" dir="2700000" algn="tl">
                        <a:srgbClr val="000000">
                          <a:alpha val="43137"/>
                        </a:srgbClr>
                      </a:outerShdw>
                    </a:effectLst>
                    <a:latin typeface="微软雅黑"/>
                    <a:ea typeface="微软雅黑"/>
                    <a:cs typeface="+mn-ea"/>
                    <a:sym typeface="+mn-lt"/>
                  </a:rPr>
                  <a:t>-&gt;</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 </a:t>
                </a:r>
                <a:r>
                  <a:rPr lang="en-US" altLang="zh-CN" sz="2000" b="1" dirty="0">
                    <a:solidFill>
                      <a:srgbClr val="7F7F7F"/>
                    </a:solidFill>
                    <a:effectLst>
                      <a:outerShdw blurRad="38100" dist="38100" dir="2700000" algn="tl">
                        <a:srgbClr val="000000">
                          <a:alpha val="43137"/>
                        </a:srgbClr>
                      </a:outerShdw>
                    </a:effectLst>
                    <a:latin typeface="微软雅黑"/>
                    <a:ea typeface="微软雅黑"/>
                    <a:cs typeface="+mn-ea"/>
                    <a:sym typeface="+mn-lt"/>
                  </a:rPr>
                  <a:t>the deviation between the predicted line and the true (ideal) value (male probability=0.5)</a:t>
                </a:r>
              </a:p>
              <a:p>
                <a:pPr defTabSz="1217476"/>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Variance (</a:t>
                </a:r>
                <a14:m>
                  <m:oMath xmlns:m="http://schemas.openxmlformats.org/officeDocument/2006/math">
                    <m:sSub>
                      <m:sSubPr>
                        <m:ctrlP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𝑳</m:t>
                        </m:r>
                      </m:e>
                      <m:sub>
                        <m:r>
                          <a:rPr lang="en-US" altLang="zh-CN" sz="2000" b="1" i="1" smtClean="0">
                            <a:solidFill>
                              <a:schemeClr val="bg2">
                                <a:lumMod val="25000"/>
                              </a:schemeClr>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𝟐</m:t>
                        </m:r>
                      </m:sub>
                    </m:sSub>
                  </m:oMath>
                </a14:m>
                <a:r>
                  <a:rPr lang="en-US" altLang="zh-CN" sz="2000" b="1" dirty="0">
                    <a:solidFill>
                      <a:schemeClr val="bg2">
                        <a:lumMod val="25000"/>
                      </a:schemeClr>
                    </a:solidFill>
                    <a:effectLst>
                      <a:outerShdw blurRad="38100" dist="38100" dir="2700000" algn="tl">
                        <a:srgbClr val="000000">
                          <a:alpha val="43137"/>
                        </a:srgbClr>
                      </a:outerShdw>
                    </a:effectLst>
                    <a:latin typeface="微软雅黑"/>
                    <a:ea typeface="微软雅黑"/>
                    <a:cs typeface="+mn-ea"/>
                    <a:sym typeface="+mn-lt"/>
                  </a:rPr>
                  <a:t>-norm error)</a:t>
                </a:r>
                <a:r>
                  <a:rPr lang="en-US" altLang="zh-CN" sz="2000" dirty="0">
                    <a:solidFill>
                      <a:srgbClr val="767171"/>
                    </a:solidFill>
                    <a:cs typeface="+mn-ea"/>
                    <a:sym typeface="+mn-lt"/>
                  </a:rPr>
                  <a:t>: the expectation of the squared deviation of a random variable from its mean or mean</a:t>
                </a:r>
                <a:endParaRPr lang="en-US" altLang="zh-CN" sz="2000" dirty="0">
                  <a:solidFill>
                    <a:srgbClr val="767171"/>
                  </a:solidFill>
                  <a:effectLst/>
                  <a:latin typeface="微软雅黑"/>
                  <a:ea typeface="微软雅黑"/>
                  <a:cs typeface="+mn-ea"/>
                  <a:sym typeface="+mn-lt"/>
                </a:endParaRPr>
              </a:p>
              <a:p>
                <a:pPr defTabSz="1217476"/>
                <a:r>
                  <a:rPr lang="en-US" altLang="zh-CN" sz="2000" b="1" dirty="0">
                    <a:solidFill>
                      <a:srgbClr val="7F7F7F"/>
                    </a:solidFill>
                    <a:effectLst>
                      <a:outerShdw blurRad="38100" dist="38100" dir="2700000" algn="tl">
                        <a:srgbClr val="000000">
                          <a:alpha val="43137"/>
                        </a:srgbClr>
                      </a:outerShdw>
                    </a:effectLst>
                    <a:latin typeface="微软雅黑"/>
                    <a:ea typeface="微软雅黑"/>
                    <a:cs typeface="+mn-ea"/>
                    <a:sym typeface="+mn-lt"/>
                  </a:rPr>
                  <a:t>-&gt;</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 </a:t>
                </a:r>
                <a:r>
                  <a:rPr lang="en-US" altLang="zh-CN" sz="2000" b="1" dirty="0">
                    <a:solidFill>
                      <a:srgbClr val="7F7F7F"/>
                    </a:solidFill>
                    <a:effectLst>
                      <a:outerShdw blurRad="38100" dist="38100" dir="2700000" algn="tl">
                        <a:srgbClr val="000000">
                          <a:alpha val="43137"/>
                        </a:srgbClr>
                      </a:outerShdw>
                    </a:effectLst>
                    <a:latin typeface="微软雅黑"/>
                    <a:ea typeface="微软雅黑"/>
                    <a:cs typeface="+mn-ea"/>
                    <a:sym typeface="+mn-lt"/>
                  </a:rPr>
                  <a:t>the confidence intervals</a:t>
                </a:r>
              </a:p>
              <a:p>
                <a:pPr defTabSz="1217476"/>
                <a:r>
                  <a:rPr lang="en-US" altLang="zh-CN" sz="2200" b="1" dirty="0">
                    <a:solidFill>
                      <a:srgbClr val="BA8D2D"/>
                    </a:solidFill>
                    <a:effectLst>
                      <a:outerShdw blurRad="38100" dist="38100" dir="2700000" algn="tl">
                        <a:srgbClr val="000000">
                          <a:alpha val="43137"/>
                        </a:srgbClr>
                      </a:outerShdw>
                    </a:effectLst>
                    <a:latin typeface="微软雅黑"/>
                    <a:ea typeface="微软雅黑"/>
                    <a:cs typeface="+mn-ea"/>
                    <a:sym typeface="+mn-lt"/>
                  </a:rPr>
                  <a:t>Both the bias and the variance reflect discrimination.</a:t>
                </a:r>
              </a:p>
            </p:txBody>
          </p:sp>
        </mc:Choice>
        <mc:Fallback xmlns="">
          <p:sp>
            <p:nvSpPr>
              <p:cNvPr id="37" name="文本框 36">
                <a:extLst>
                  <a:ext uri="{FF2B5EF4-FFF2-40B4-BE49-F238E27FC236}">
                    <a16:creationId xmlns:a16="http://schemas.microsoft.com/office/drawing/2014/main" id="{3DCEC0FB-00EF-4595-A271-CAA42A3CE36E}"/>
                  </a:ext>
                </a:extLst>
              </p:cNvPr>
              <p:cNvSpPr txBox="1">
                <a:spLocks noRot="1" noChangeAspect="1" noMove="1" noResize="1" noEditPoints="1" noAdjustHandles="1" noChangeArrowheads="1" noChangeShapeType="1" noTextEdit="1"/>
              </p:cNvSpPr>
              <p:nvPr/>
            </p:nvSpPr>
            <p:spPr>
              <a:xfrm>
                <a:off x="4353868" y="2706282"/>
                <a:ext cx="7737986" cy="2893100"/>
              </a:xfrm>
              <a:prstGeom prst="rect">
                <a:avLst/>
              </a:prstGeom>
              <a:blipFill>
                <a:blip r:embed="rId4"/>
                <a:stretch>
                  <a:fillRect l="-1102" t="-1263" b="-4211"/>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5C95D3F6-4981-450D-8E51-FD32A783E8B3}"/>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3</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sp>
        <p:nvSpPr>
          <p:cNvPr id="19" name="文本框 18">
            <a:extLst>
              <a:ext uri="{FF2B5EF4-FFF2-40B4-BE49-F238E27FC236}">
                <a16:creationId xmlns:a16="http://schemas.microsoft.com/office/drawing/2014/main" id="{7795BDD5-5E26-4CCC-A9D1-03DE254CA33E}"/>
              </a:ext>
            </a:extLst>
          </p:cNvPr>
          <p:cNvSpPr txBox="1"/>
          <p:nvPr/>
        </p:nvSpPr>
        <p:spPr>
          <a:xfrm>
            <a:off x="603718" y="931070"/>
            <a:ext cx="10984563" cy="1938992"/>
          </a:xfrm>
          <a:prstGeom prst="rect">
            <a:avLst/>
          </a:prstGeom>
          <a:noFill/>
        </p:spPr>
        <p:txBody>
          <a:bodyPr wrap="square" rtlCol="0">
            <a:spAutoFit/>
          </a:bodyPr>
          <a:lstStyle/>
          <a:p>
            <a:r>
              <a:rPr lang="en-US" altLang="zh-CN" sz="2400" b="1" dirty="0">
                <a:solidFill>
                  <a:srgbClr val="293247"/>
                </a:solidFill>
              </a:rPr>
              <a:t>Learning machines are estimators that learn the dependence of the input and output of a system based on the known training data, and that are used for making predictions about the unknown output as accurately as possible, whose distribution of prediction errors would reflect discrimination.</a:t>
            </a:r>
            <a:endParaRPr lang="zh-CN" altLang="en-US" sz="2400" b="1" dirty="0">
              <a:solidFill>
                <a:srgbClr val="293247"/>
              </a:solidFill>
            </a:endParaRPr>
          </a:p>
        </p:txBody>
      </p:sp>
      <p:pic>
        <p:nvPicPr>
          <p:cNvPr id="3" name="图片 2">
            <a:extLst>
              <a:ext uri="{FF2B5EF4-FFF2-40B4-BE49-F238E27FC236}">
                <a16:creationId xmlns:a16="http://schemas.microsoft.com/office/drawing/2014/main" id="{54A85BF1-BE6D-4A04-B5D1-9E0447C50F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45" y="2642326"/>
            <a:ext cx="4531518" cy="30210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491492" y="1011189"/>
            <a:ext cx="10939937" cy="1754326"/>
          </a:xfrm>
          <a:prstGeom prst="rect">
            <a:avLst/>
          </a:prstGeom>
          <a:noFill/>
        </p:spPr>
        <p:txBody>
          <a:bodyPr wrap="square" lIns="91440" tIns="45720" rIns="91440" bIns="45720" rtlCol="0">
            <a:spAutoFit/>
          </a:bodyPr>
          <a:lstStyle/>
          <a:p>
            <a:pPr defTabSz="914377"/>
            <a:r>
              <a:rPr lang="en-US" sz="3600" b="1" dirty="0">
                <a:solidFill>
                  <a:srgbClr val="293247"/>
                </a:solidFill>
                <a:latin typeface="微软雅黑"/>
                <a:ea typeface="微软雅黑"/>
                <a:cs typeface="+mn-ea"/>
                <a:sym typeface="+mn-lt"/>
              </a:rPr>
              <a:t>Statistically analyzing discrimination through prediction errors of language models can be challenging due to sampling difficulties.</a:t>
            </a:r>
          </a:p>
        </p:txBody>
      </p:sp>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5878" cy="678"/>
            </a:xfrm>
            <a:prstGeom prst="rect">
              <a:avLst/>
            </a:prstGeom>
            <a:noFill/>
          </p:spPr>
          <p:txBody>
            <a:bodyPr wrap="none" rtlCol="0">
              <a:spAutoFit/>
            </a:bodyPr>
            <a:lstStyle/>
            <a:p>
              <a:pPr defTabSz="914377"/>
              <a:r>
                <a:rPr lang="en-US" altLang="zh-CN" sz="3133" dirty="0">
                  <a:solidFill>
                    <a:srgbClr val="767171">
                      <a:lumMod val="100000"/>
                    </a:srgbClr>
                  </a:solidFill>
                  <a:latin typeface="微软雅黑"/>
                  <a:ea typeface="微软雅黑"/>
                  <a:cs typeface="+mn-ea"/>
                  <a:sym typeface="+mn-lt"/>
                </a:rPr>
                <a:t>Problems</a:t>
              </a:r>
              <a:r>
                <a:rPr lang="zh-CN" altLang="en-US" sz="3133" dirty="0">
                  <a:solidFill>
                    <a:srgbClr val="767171">
                      <a:lumMod val="100000"/>
                    </a:srgbClr>
                  </a:solidFill>
                  <a:latin typeface="微软雅黑"/>
                  <a:ea typeface="微软雅黑"/>
                  <a:cs typeface="+mn-ea"/>
                  <a:sym typeface="+mn-lt"/>
                </a:rPr>
                <a:t> </a:t>
              </a:r>
              <a:r>
                <a:rPr lang="en-US" altLang="zh-CN" sz="3133" dirty="0">
                  <a:solidFill>
                    <a:srgbClr val="767171">
                      <a:lumMod val="100000"/>
                    </a:srgbClr>
                  </a:solidFill>
                  <a:latin typeface="微软雅黑"/>
                  <a:ea typeface="微软雅黑"/>
                  <a:cs typeface="+mn-ea"/>
                  <a:sym typeface="+mn-lt"/>
                </a:rPr>
                <a:t>and</a:t>
              </a:r>
              <a:r>
                <a:rPr lang="zh-CN" altLang="en-US" sz="3133" dirty="0">
                  <a:solidFill>
                    <a:srgbClr val="767171">
                      <a:lumMod val="100000"/>
                    </a:srgbClr>
                  </a:solidFill>
                  <a:latin typeface="微软雅黑"/>
                  <a:ea typeface="微软雅黑"/>
                  <a:cs typeface="+mn-ea"/>
                  <a:sym typeface="+mn-lt"/>
                </a:rPr>
                <a:t> </a:t>
              </a:r>
              <a:r>
                <a:rPr lang="en-US" altLang="zh-CN" sz="3133" dirty="0">
                  <a:solidFill>
                    <a:srgbClr val="767171">
                      <a:lumMod val="100000"/>
                    </a:srgbClr>
                  </a:solidFill>
                  <a:latin typeface="微软雅黑"/>
                  <a:ea typeface="微软雅黑"/>
                  <a:cs typeface="+mn-ea"/>
                  <a:sym typeface="+mn-lt"/>
                </a:rPr>
                <a:t>Difficulties</a:t>
              </a:r>
              <a:endParaRPr lang="zh-CN" altLang="en-US" sz="3133"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srgbClr val="000000"/>
                </a:solidFill>
                <a:latin typeface="微软雅黑"/>
                <a:ea typeface="微软雅黑"/>
                <a:cs typeface="+mn-ea"/>
                <a:sym typeface="+mn-lt"/>
              </a:endParaRPr>
            </a:p>
          </p:txBody>
        </p:sp>
      </p:grpSp>
      <p:sp>
        <p:nvSpPr>
          <p:cNvPr id="25" name="文本框 24">
            <a:extLst>
              <a:ext uri="{FF2B5EF4-FFF2-40B4-BE49-F238E27FC236}">
                <a16:creationId xmlns:a16="http://schemas.microsoft.com/office/drawing/2014/main" id="{92313931-1A9D-4329-BD08-41603982133E}"/>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4</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2" name="组合 11">
            <a:extLst>
              <a:ext uri="{FF2B5EF4-FFF2-40B4-BE49-F238E27FC236}">
                <a16:creationId xmlns:a16="http://schemas.microsoft.com/office/drawing/2014/main" id="{794EFD94-3A12-459D-8ECE-18020B95937D}"/>
              </a:ext>
            </a:extLst>
          </p:cNvPr>
          <p:cNvGrpSpPr/>
          <p:nvPr/>
        </p:nvGrpSpPr>
        <p:grpSpPr>
          <a:xfrm>
            <a:off x="668869" y="2873493"/>
            <a:ext cx="10762560" cy="1538370"/>
            <a:chOff x="668869" y="2873493"/>
            <a:chExt cx="10762560" cy="1538370"/>
          </a:xfrm>
        </p:grpSpPr>
        <p:sp>
          <p:nvSpPr>
            <p:cNvPr id="30" name="Rectangle 40">
              <a:extLst>
                <a:ext uri="{FF2B5EF4-FFF2-40B4-BE49-F238E27FC236}">
                  <a16:creationId xmlns:a16="http://schemas.microsoft.com/office/drawing/2014/main" id="{0C4AB921-669E-47D2-B136-E581E2C19D6B}"/>
                </a:ext>
              </a:extLst>
            </p:cNvPr>
            <p:cNvSpPr/>
            <p:nvPr/>
          </p:nvSpPr>
          <p:spPr>
            <a:xfrm>
              <a:off x="1508276" y="2873493"/>
              <a:ext cx="9923153" cy="1538370"/>
            </a:xfrm>
            <a:prstGeom prst="rect">
              <a:avLst/>
            </a:prstGeom>
          </p:spPr>
          <p:txBody>
            <a:bodyPr wrap="square" lIns="91440" tIns="45720" rIns="91440" bIns="45720">
              <a:spAutoFit/>
            </a:bodyPr>
            <a:lstStyle/>
            <a:p>
              <a:pPr defTabSz="913508">
                <a:lnSpc>
                  <a:spcPct val="120000"/>
                </a:lnSpc>
              </a:pPr>
              <a:r>
                <a:rPr lang="en-US" altLang="zh-CN" sz="2000" dirty="0">
                  <a:solidFill>
                    <a:srgbClr val="7F7F7F"/>
                  </a:solidFill>
                  <a:latin typeface="微软雅黑"/>
                  <a:ea typeface="微软雅黑"/>
                  <a:cs typeface="+mn-ea"/>
                  <a:sym typeface="+mn-lt"/>
                </a:rPr>
                <a:t>Because of the unstructured and non-parametric nature of the space of language, </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obtaining a large number of coherent and grammatically correct input statements </a:t>
              </a:r>
              <a:r>
                <a:rPr lang="en-US" altLang="zh-CN" sz="2000" dirty="0">
                  <a:solidFill>
                    <a:srgbClr val="7F7F7F"/>
                  </a:solidFill>
                  <a:latin typeface="微软雅黑"/>
                  <a:ea typeface="微软雅黑"/>
                  <a:cs typeface="+mn-ea"/>
                  <a:sym typeface="+mn-lt"/>
                </a:rPr>
                <a:t>is difficult, and </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finding test statements that can detect model discrimination </a:t>
              </a:r>
              <a:r>
                <a:rPr lang="en-US" altLang="zh-CN" sz="2000" dirty="0">
                  <a:solidFill>
                    <a:srgbClr val="7F7F7F"/>
                  </a:solidFill>
                  <a:latin typeface="微软雅黑"/>
                  <a:ea typeface="微软雅黑"/>
                  <a:cs typeface="+mn-ea"/>
                  <a:sym typeface="+mn-lt"/>
                </a:rPr>
                <a:t>is even more challenging;</a:t>
              </a:r>
            </a:p>
          </p:txBody>
        </p:sp>
        <p:pic>
          <p:nvPicPr>
            <p:cNvPr id="6" name="图形 5" descr="带齿轮的头部">
              <a:extLst>
                <a:ext uri="{FF2B5EF4-FFF2-40B4-BE49-F238E27FC236}">
                  <a16:creationId xmlns:a16="http://schemas.microsoft.com/office/drawing/2014/main" id="{6F80FCBA-1467-4AB5-B38A-9A8CCBC33C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869" y="3301736"/>
              <a:ext cx="681884" cy="681884"/>
            </a:xfrm>
            <a:prstGeom prst="rect">
              <a:avLst/>
            </a:prstGeom>
          </p:spPr>
        </p:pic>
      </p:grpSp>
      <p:grpSp>
        <p:nvGrpSpPr>
          <p:cNvPr id="10" name="组合 9">
            <a:extLst>
              <a:ext uri="{FF2B5EF4-FFF2-40B4-BE49-F238E27FC236}">
                <a16:creationId xmlns:a16="http://schemas.microsoft.com/office/drawing/2014/main" id="{535AAACC-AA1E-4699-83E3-2D52EE160CF6}"/>
              </a:ext>
            </a:extLst>
          </p:cNvPr>
          <p:cNvGrpSpPr/>
          <p:nvPr/>
        </p:nvGrpSpPr>
        <p:grpSpPr>
          <a:xfrm>
            <a:off x="666061" y="4385434"/>
            <a:ext cx="10765368" cy="799707"/>
            <a:chOff x="666061" y="4385434"/>
            <a:chExt cx="10765368" cy="799707"/>
          </a:xfrm>
        </p:grpSpPr>
        <p:sp>
          <p:nvSpPr>
            <p:cNvPr id="28" name="Rectangle 40">
              <a:extLst>
                <a:ext uri="{FF2B5EF4-FFF2-40B4-BE49-F238E27FC236}">
                  <a16:creationId xmlns:a16="http://schemas.microsoft.com/office/drawing/2014/main" id="{3F9F4C16-59A1-48E6-82E4-F53F3B876989}"/>
                </a:ext>
              </a:extLst>
            </p:cNvPr>
            <p:cNvSpPr/>
            <p:nvPr/>
          </p:nvSpPr>
          <p:spPr>
            <a:xfrm>
              <a:off x="1508276" y="4385434"/>
              <a:ext cx="9923153" cy="799707"/>
            </a:xfrm>
            <a:prstGeom prst="rect">
              <a:avLst/>
            </a:prstGeom>
          </p:spPr>
          <p:txBody>
            <a:bodyPr wrap="square" lIns="91440" tIns="45720" rIns="91440" bIns="45720">
              <a:spAutoFit/>
            </a:bodyPr>
            <a:lstStyle/>
            <a:p>
              <a:pPr defTabSz="913508">
                <a:lnSpc>
                  <a:spcPct val="120000"/>
                </a:lnSpc>
              </a:pPr>
              <a:r>
                <a:rPr lang="en-US" altLang="zh-CN" sz="2000" dirty="0">
                  <a:solidFill>
                    <a:srgbClr val="7F7F7F"/>
                  </a:solidFill>
                  <a:latin typeface="微软雅黑"/>
                  <a:ea typeface="微软雅黑"/>
                  <a:cs typeface="+mn-ea"/>
                  <a:sym typeface="+mn-lt"/>
                </a:rPr>
                <a:t>The high-dimensional input space of language models requires </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efficient</a:t>
              </a:r>
              <a:r>
                <a:rPr lang="en-US" altLang="zh-CN" sz="2000" dirty="0">
                  <a:solidFill>
                    <a:srgbClr val="7F7F7F"/>
                  </a:solidFill>
                  <a:latin typeface="微软雅黑"/>
                  <a:ea typeface="微软雅黑"/>
                  <a:cs typeface="+mn-ea"/>
                  <a:sym typeface="+mn-lt"/>
                </a:rPr>
                <a:t> sampling methods;</a:t>
              </a:r>
            </a:p>
          </p:txBody>
        </p:sp>
        <p:pic>
          <p:nvPicPr>
            <p:cNvPr id="31" name="图形 30" descr="带齿轮的头部">
              <a:extLst>
                <a:ext uri="{FF2B5EF4-FFF2-40B4-BE49-F238E27FC236}">
                  <a16:creationId xmlns:a16="http://schemas.microsoft.com/office/drawing/2014/main" id="{7C5C56C2-03DC-4DCD-93D6-5B12B9138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61" y="4444345"/>
              <a:ext cx="681884" cy="681884"/>
            </a:xfrm>
            <a:prstGeom prst="rect">
              <a:avLst/>
            </a:prstGeom>
          </p:spPr>
        </p:pic>
      </p:grpSp>
      <p:grpSp>
        <p:nvGrpSpPr>
          <p:cNvPr id="13" name="组合 12">
            <a:extLst>
              <a:ext uri="{FF2B5EF4-FFF2-40B4-BE49-F238E27FC236}">
                <a16:creationId xmlns:a16="http://schemas.microsoft.com/office/drawing/2014/main" id="{CBA683D8-84E7-4FAE-9D11-93941CBD86F0}"/>
              </a:ext>
            </a:extLst>
          </p:cNvPr>
          <p:cNvGrpSpPr/>
          <p:nvPr/>
        </p:nvGrpSpPr>
        <p:grpSpPr>
          <a:xfrm>
            <a:off x="666061" y="5185141"/>
            <a:ext cx="10765367" cy="1169038"/>
            <a:chOff x="666061" y="5185141"/>
            <a:chExt cx="10765367" cy="1169038"/>
          </a:xfrm>
        </p:grpSpPr>
        <p:sp>
          <p:nvSpPr>
            <p:cNvPr id="26" name="Rectangle 40">
              <a:extLst>
                <a:ext uri="{FF2B5EF4-FFF2-40B4-BE49-F238E27FC236}">
                  <a16:creationId xmlns:a16="http://schemas.microsoft.com/office/drawing/2014/main" id="{2F7C90D9-0D37-48A8-BFC5-B7BEF4165B39}"/>
                </a:ext>
              </a:extLst>
            </p:cNvPr>
            <p:cNvSpPr/>
            <p:nvPr/>
          </p:nvSpPr>
          <p:spPr>
            <a:xfrm>
              <a:off x="1508275" y="5185141"/>
              <a:ext cx="9923153" cy="1169038"/>
            </a:xfrm>
            <a:prstGeom prst="rect">
              <a:avLst/>
            </a:prstGeom>
          </p:spPr>
          <p:txBody>
            <a:bodyPr wrap="square" lIns="91440" tIns="45720" rIns="91440" bIns="45720">
              <a:spAutoFit/>
            </a:bodyPr>
            <a:lstStyle/>
            <a:p>
              <a:pPr defTabSz="913508">
                <a:lnSpc>
                  <a:spcPct val="120000"/>
                </a:lnSpc>
              </a:pPr>
              <a:r>
                <a:rPr lang="en-US" altLang="zh-CN" sz="2000" dirty="0">
                  <a:solidFill>
                    <a:srgbClr val="7F7F7F"/>
                  </a:solidFill>
                  <a:latin typeface="微软雅黑"/>
                  <a:ea typeface="微软雅黑"/>
                  <a:cs typeface="+mn-ea"/>
                  <a:sym typeface="+mn-lt"/>
                </a:rPr>
                <a:t>It is also important to ensure that </a:t>
              </a:r>
              <a:r>
                <a:rPr lang="en-US" altLang="zh-CN" sz="2000" b="1" dirty="0">
                  <a:solidFill>
                    <a:srgbClr val="BA8D2D"/>
                  </a:solidFill>
                  <a:effectLst>
                    <a:outerShdw blurRad="38100" dist="38100" dir="2700000" algn="tl">
                      <a:srgbClr val="000000">
                        <a:alpha val="43137"/>
                      </a:srgbClr>
                    </a:outerShdw>
                  </a:effectLst>
                  <a:latin typeface="微软雅黑"/>
                  <a:ea typeface="微软雅黑"/>
                  <a:cs typeface="+mn-ea"/>
                  <a:sym typeface="+mn-lt"/>
                </a:rPr>
                <a:t>the input statements used for sampling are neutral</a:t>
              </a:r>
              <a:r>
                <a:rPr lang="en-US" altLang="zh-CN" sz="2000" dirty="0">
                  <a:solidFill>
                    <a:srgbClr val="7F7F7F"/>
                  </a:solidFill>
                  <a:latin typeface="微软雅黑"/>
                  <a:ea typeface="微软雅黑"/>
                  <a:cs typeface="+mn-ea"/>
                  <a:sym typeface="+mn-lt"/>
                </a:rPr>
                <a:t> so that the prediction errors of the language model accurately reflect the model's discrimination.</a:t>
              </a:r>
            </a:p>
          </p:txBody>
        </p:sp>
        <p:pic>
          <p:nvPicPr>
            <p:cNvPr id="32" name="图形 31" descr="带齿轮的头部">
              <a:extLst>
                <a:ext uri="{FF2B5EF4-FFF2-40B4-BE49-F238E27FC236}">
                  <a16:creationId xmlns:a16="http://schemas.microsoft.com/office/drawing/2014/main" id="{9096946C-5A1D-4A8A-BED4-6D061CA8DE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61" y="5428718"/>
              <a:ext cx="681884" cy="681884"/>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9928"/>
            <a:ext cx="11424073" cy="585894"/>
            <a:chOff x="371" y="307"/>
            <a:chExt cx="13493" cy="692"/>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7"/>
              <a:ext cx="6643" cy="691"/>
            </a:xfrm>
            <a:prstGeom prst="rect">
              <a:avLst/>
            </a:prstGeom>
            <a:noFill/>
          </p:spPr>
          <p:txBody>
            <a:bodyPr wrap="none" rtlCol="0">
              <a:spAutoFit/>
            </a:bodyPr>
            <a:lstStyle/>
            <a:p>
              <a:pPr defTabSz="914377"/>
              <a:r>
                <a:rPr lang="en-US" altLang="zh-CN" sz="3200" dirty="0">
                  <a:solidFill>
                    <a:srgbClr val="767171">
                      <a:lumMod val="100000"/>
                    </a:srgbClr>
                  </a:solidFill>
                  <a:latin typeface="微软雅黑"/>
                  <a:ea typeface="微软雅黑"/>
                  <a:cs typeface="+mn-ea"/>
                  <a:sym typeface="+mn-lt"/>
                </a:rPr>
                <a:t>Our work and contributions</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36" name="文本框 35">
            <a:extLst>
              <a:ext uri="{FF2B5EF4-FFF2-40B4-BE49-F238E27FC236}">
                <a16:creationId xmlns:a16="http://schemas.microsoft.com/office/drawing/2014/main" id="{11D7A4E4-8EB9-4778-8E61-21FA74F68B8B}"/>
              </a:ext>
            </a:extLst>
          </p:cNvPr>
          <p:cNvSpPr txBox="1"/>
          <p:nvPr/>
        </p:nvSpPr>
        <p:spPr>
          <a:xfrm>
            <a:off x="152191" y="2888501"/>
            <a:ext cx="7510674" cy="360098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457200" indent="-457200" defTabSz="1217476">
              <a:buFont typeface="Arial" panose="020B0604020202020204" pitchFamily="34" charset="0"/>
              <a:buChar char="•"/>
            </a:pPr>
            <a:r>
              <a:rPr lang="en-US" altLang="zh-CN" sz="1900" dirty="0">
                <a:solidFill>
                  <a:srgbClr val="7F7F7F"/>
                </a:solidFill>
                <a:latin typeface="微软雅黑"/>
                <a:ea typeface="微软雅黑"/>
                <a:cs typeface="+mn-ea"/>
                <a:sym typeface="+mn-lt"/>
              </a:rPr>
              <a:t>We propose an </a:t>
            </a:r>
            <a:r>
              <a:rPr lang="en-US" altLang="zh-CN" sz="1900" b="1" dirty="0">
                <a:solidFill>
                  <a:srgbClr val="BA8D2D"/>
                </a:solidFill>
                <a:effectLst>
                  <a:outerShdw blurRad="38100" dist="38100" dir="2700000" algn="tl">
                    <a:srgbClr val="000000">
                      <a:alpha val="43137"/>
                    </a:srgbClr>
                  </a:outerShdw>
                </a:effectLst>
                <a:latin typeface="微软雅黑"/>
                <a:ea typeface="微软雅黑"/>
                <a:cs typeface="+mn-ea"/>
                <a:sym typeface="+mn-lt"/>
              </a:rPr>
              <a:t>algorithmic discrimination estimation algorithm for LM</a:t>
            </a:r>
            <a:r>
              <a:rPr lang="en-US" altLang="zh-CN" sz="1900" dirty="0">
                <a:solidFill>
                  <a:srgbClr val="7F7F7F"/>
                </a:solidFill>
                <a:latin typeface="微软雅黑"/>
                <a:ea typeface="微软雅黑"/>
                <a:cs typeface="+mn-ea"/>
                <a:sym typeface="+mn-lt"/>
              </a:rPr>
              <a:t>, and ascribe the discrimination from a statistical perspective</a:t>
            </a:r>
            <a:r>
              <a:rPr lang="en-US" altLang="zh-CN" sz="1900" dirty="0">
                <a:solidFill>
                  <a:srgbClr val="767171"/>
                </a:solidFill>
                <a:latin typeface="微软雅黑"/>
                <a:ea typeface="微软雅黑"/>
                <a:cs typeface="+mn-ea"/>
                <a:sym typeface="+mn-lt"/>
              </a:rPr>
              <a:t>;</a:t>
            </a:r>
          </a:p>
          <a:p>
            <a:pPr marL="457200" indent="-457200" defTabSz="1217476">
              <a:buFont typeface="Arial" panose="020B0604020202020204" pitchFamily="34" charset="0"/>
              <a:buChar char="•"/>
            </a:pPr>
            <a:r>
              <a:rPr lang="en-US" altLang="zh-CN" sz="1900" dirty="0">
                <a:solidFill>
                  <a:srgbClr val="7F7F7F"/>
                </a:solidFill>
                <a:latin typeface="微软雅黑"/>
                <a:ea typeface="微软雅黑"/>
                <a:cs typeface="+mn-ea"/>
                <a:sym typeface="+mn-lt"/>
              </a:rPr>
              <a:t>We design </a:t>
            </a:r>
            <a:r>
              <a:rPr lang="en-US" altLang="zh-CN" sz="19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sampling method for pre-trained language model (PLM) discrimination tests</a:t>
            </a:r>
            <a:r>
              <a:rPr lang="en-US" altLang="zh-CN" sz="1900" dirty="0">
                <a:solidFill>
                  <a:srgbClr val="767171"/>
                </a:solidFill>
                <a:latin typeface="微软雅黑"/>
                <a:ea typeface="微软雅黑"/>
                <a:cs typeface="+mn-ea"/>
                <a:sym typeface="+mn-lt"/>
              </a:rPr>
              <a:t> </a:t>
            </a:r>
            <a:r>
              <a:rPr lang="en-US" altLang="zh-CN" sz="1900" dirty="0">
                <a:solidFill>
                  <a:srgbClr val="7F7F7F"/>
                </a:solidFill>
                <a:latin typeface="微软雅黑"/>
                <a:ea typeface="微软雅黑"/>
                <a:cs typeface="+mn-ea"/>
                <a:sym typeface="+mn-lt"/>
              </a:rPr>
              <a:t>and obtain</a:t>
            </a:r>
            <a:r>
              <a:rPr lang="en-US" altLang="zh-CN" sz="1900" dirty="0">
                <a:solidFill>
                  <a:srgbClr val="767171"/>
                </a:solidFill>
                <a:latin typeface="微软雅黑"/>
                <a:ea typeface="微软雅黑"/>
                <a:cs typeface="+mn-ea"/>
                <a:sym typeface="+mn-lt"/>
              </a:rPr>
              <a:t> </a:t>
            </a:r>
            <a:r>
              <a:rPr lang="en-US" altLang="zh-CN" sz="19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large number of effective and neutral samples </a:t>
            </a:r>
            <a:r>
              <a:rPr lang="en-US" altLang="zh-CN" sz="1900" dirty="0">
                <a:solidFill>
                  <a:srgbClr val="7F7F7F"/>
                </a:solidFill>
                <a:latin typeface="微软雅黑"/>
                <a:ea typeface="微软雅黑"/>
                <a:cs typeface="+mn-ea"/>
                <a:sym typeface="+mn-lt"/>
              </a:rPr>
              <a:t>by selecting and processing sentences from a corpus;</a:t>
            </a:r>
          </a:p>
          <a:p>
            <a:pPr marL="457200" indent="-457200" defTabSz="1217476">
              <a:buFont typeface="Arial" panose="020B0604020202020204" pitchFamily="34" charset="0"/>
              <a:buChar char="•"/>
            </a:pPr>
            <a:r>
              <a:rPr lang="en-US" altLang="zh-CN" sz="1900" dirty="0">
                <a:solidFill>
                  <a:srgbClr val="7F7F7F"/>
                </a:solidFill>
                <a:latin typeface="微软雅黑"/>
                <a:ea typeface="微软雅黑"/>
                <a:cs typeface="+mn-ea"/>
                <a:sym typeface="+mn-lt"/>
              </a:rPr>
              <a:t>We </a:t>
            </a:r>
            <a:r>
              <a:rPr lang="en-US" altLang="zh-CN" sz="1900" b="1" dirty="0">
                <a:solidFill>
                  <a:srgbClr val="BA8D2D"/>
                </a:solidFill>
                <a:effectLst>
                  <a:outerShdw blurRad="38100" dist="38100" dir="2700000" algn="tl">
                    <a:srgbClr val="000000">
                      <a:alpha val="43137"/>
                    </a:srgbClr>
                  </a:outerShdw>
                </a:effectLst>
                <a:latin typeface="微软雅黑"/>
                <a:ea typeface="微软雅黑"/>
                <a:cs typeface="+mn-ea"/>
                <a:sym typeface="+mn-lt"/>
              </a:rPr>
              <a:t>apply our discrimination estimation algorithm to 8 PLMs</a:t>
            </a:r>
            <a:r>
              <a:rPr lang="en-US" altLang="zh-CN" sz="1900" dirty="0">
                <a:solidFill>
                  <a:srgbClr val="7F7F7F"/>
                </a:solidFill>
                <a:latin typeface="微软雅黑"/>
                <a:ea typeface="微软雅黑"/>
                <a:cs typeface="+mn-ea"/>
                <a:sym typeface="+mn-lt"/>
              </a:rPr>
              <a:t>, and come to the conclusions: </a:t>
            </a:r>
            <a:r>
              <a:rPr lang="en-US" altLang="zh-CN" sz="1900" b="1" dirty="0">
                <a:solidFill>
                  <a:srgbClr val="7F7F7F"/>
                </a:solidFill>
                <a:effectLst>
                  <a:outerShdw blurRad="38100" dist="38100" dir="2700000" algn="tl">
                    <a:srgbClr val="000000">
                      <a:alpha val="43137"/>
                    </a:srgbClr>
                  </a:outerShdw>
                </a:effectLst>
                <a:latin typeface="微软雅黑"/>
                <a:ea typeface="微软雅黑"/>
                <a:cs typeface="+mn-ea"/>
                <a:sym typeface="+mn-lt"/>
              </a:rPr>
              <a:t>(1) Specific cases of AI discrimination are highly context-dependent; (2) The stereotypes of humans and AI models differ; (3) AI models exhibit distinct stereotypes</a:t>
            </a:r>
            <a:r>
              <a:rPr lang="en-US" altLang="zh-CN" sz="1900" dirty="0">
                <a:solidFill>
                  <a:srgbClr val="7F7F7F"/>
                </a:solidFill>
                <a:latin typeface="微软雅黑"/>
                <a:ea typeface="微软雅黑"/>
                <a:cs typeface="+mn-ea"/>
                <a:sym typeface="+mn-lt"/>
              </a:rPr>
              <a:t>.</a:t>
            </a:r>
          </a:p>
        </p:txBody>
      </p:sp>
      <p:sp>
        <p:nvSpPr>
          <p:cNvPr id="14" name="文本框 13">
            <a:extLst>
              <a:ext uri="{FF2B5EF4-FFF2-40B4-BE49-F238E27FC236}">
                <a16:creationId xmlns:a16="http://schemas.microsoft.com/office/drawing/2014/main" id="{E61D0895-50B3-4614-9ED5-3B0187000EFB}"/>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5</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pic>
        <p:nvPicPr>
          <p:cNvPr id="6" name="图形 5" descr="灯泡">
            <a:extLst>
              <a:ext uri="{FF2B5EF4-FFF2-40B4-BE49-F238E27FC236}">
                <a16:creationId xmlns:a16="http://schemas.microsoft.com/office/drawing/2014/main" id="{974CA873-EA4E-48A3-9476-FB3FE9AA3C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648" y="1528740"/>
            <a:ext cx="647749" cy="647749"/>
          </a:xfrm>
          <a:prstGeom prst="rect">
            <a:avLst/>
          </a:prstGeom>
        </p:spPr>
      </p:pic>
      <p:sp>
        <p:nvSpPr>
          <p:cNvPr id="17" name="文本框 16">
            <a:extLst>
              <a:ext uri="{FF2B5EF4-FFF2-40B4-BE49-F238E27FC236}">
                <a16:creationId xmlns:a16="http://schemas.microsoft.com/office/drawing/2014/main" id="{116C195B-922B-450B-9914-8A865C67CF4F}"/>
              </a:ext>
            </a:extLst>
          </p:cNvPr>
          <p:cNvSpPr txBox="1"/>
          <p:nvPr/>
        </p:nvSpPr>
        <p:spPr>
          <a:xfrm>
            <a:off x="1251425" y="883119"/>
            <a:ext cx="10446322" cy="1938992"/>
          </a:xfrm>
          <a:prstGeom prst="rect">
            <a:avLst/>
          </a:prstGeom>
          <a:noFill/>
        </p:spPr>
        <p:txBody>
          <a:bodyPr wrap="square" rtlCol="0">
            <a:spAutoFit/>
          </a:bodyPr>
          <a:lstStyle/>
          <a:p>
            <a:r>
              <a:rPr lang="en-US" altLang="zh-CN" sz="2400" b="1" dirty="0">
                <a:solidFill>
                  <a:srgbClr val="293247"/>
                </a:solidFill>
              </a:rPr>
              <a:t>In this work, we present a language-modeled social discrimination auditing method based on statistical theory, teasing out the relationship between LM prediction errors and social discrimination in AI and establishing a connection between social science and artificial intelligence.</a:t>
            </a:r>
            <a:endParaRPr lang="zh-CN" altLang="en-US" sz="2400" b="1" dirty="0">
              <a:solidFill>
                <a:srgbClr val="293247"/>
              </a:solidFill>
            </a:endParaRPr>
          </a:p>
        </p:txBody>
      </p:sp>
      <p:pic>
        <p:nvPicPr>
          <p:cNvPr id="11" name="图片 10">
            <a:extLst>
              <a:ext uri="{FF2B5EF4-FFF2-40B4-BE49-F238E27FC236}">
                <a16:creationId xmlns:a16="http://schemas.microsoft.com/office/drawing/2014/main" id="{7DFD14B8-0DC7-4980-BE40-1A36C45E2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0638" y="2554452"/>
            <a:ext cx="4276721" cy="1378213"/>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9E93834D-E5EF-4286-BB6D-44B89C0C6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4571" y="3979073"/>
            <a:ext cx="1496654" cy="982972"/>
          </a:xfrm>
          <a:prstGeom prst="rect">
            <a:avLst/>
          </a:prstGeom>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FC13DE95-12D5-4EA3-845C-7F15BE6CB9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8998" y="3979073"/>
            <a:ext cx="1411652" cy="982972"/>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834A3F53-ABEF-41E5-9413-BAC5C0F7D7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9463" y="5043219"/>
            <a:ext cx="3063524" cy="1554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030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5133"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Problem Formulation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3" name="文本框 12">
            <a:extLst>
              <a:ext uri="{FF2B5EF4-FFF2-40B4-BE49-F238E27FC236}">
                <a16:creationId xmlns:a16="http://schemas.microsoft.com/office/drawing/2014/main" id="{28C3D4D0-55D0-4544-8653-46427614FCC9}"/>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6</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2B7263C-0B65-418E-9228-1ED175536E33}"/>
                  </a:ext>
                </a:extLst>
              </p:cNvPr>
              <p:cNvSpPr txBox="1"/>
              <p:nvPr/>
            </p:nvSpPr>
            <p:spPr>
              <a:xfrm>
                <a:off x="314116" y="5389541"/>
                <a:ext cx="5105609" cy="954107"/>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altLang="zh-CN" sz="1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𝑺</m:t>
                    </m:r>
                  </m:oMath>
                </a14:m>
                <a:r>
                  <a:rPr lang="en-US" sz="1400" dirty="0">
                    <a:solidFill>
                      <a:srgbClr val="767171">
                        <a:lumMod val="95000"/>
                        <a:lumOff val="5000"/>
                      </a:srgbClr>
                    </a:solidFill>
                    <a:latin typeface="微软雅黑"/>
                    <a:ea typeface="微软雅黑"/>
                    <a:cs typeface="+mn-ea"/>
                    <a:sym typeface="+mn-lt"/>
                  </a:rPr>
                  <a:t> </a:t>
                </a:r>
                <a:r>
                  <a:rPr lang="en-US" altLang="zh-CN" sz="1400" dirty="0">
                    <a:solidFill>
                      <a:srgbClr val="767171">
                        <a:lumMod val="95000"/>
                        <a:lumOff val="5000"/>
                      </a:srgbClr>
                    </a:solidFill>
                    <a:latin typeface="微软雅黑"/>
                    <a:ea typeface="微软雅黑"/>
                    <a:cs typeface="+mn-ea"/>
                    <a:sym typeface="+mn-lt"/>
                  </a:rPr>
                  <a:t>could be "</a:t>
                </a:r>
                <a:r>
                  <a:rPr lang="en-US" altLang="zh-CN" sz="1400" b="1" dirty="0">
                    <a:solidFill>
                      <a:srgbClr val="293247"/>
                    </a:solidFill>
                    <a:effectLst>
                      <a:outerShdw blurRad="38100" dist="38100" dir="2700000" algn="tl">
                        <a:srgbClr val="000000">
                          <a:alpha val="43137"/>
                        </a:srgbClr>
                      </a:outerShdw>
                    </a:effectLst>
                    <a:latin typeface="微软雅黑"/>
                    <a:ea typeface="微软雅黑"/>
                    <a:cs typeface="+mn-ea"/>
                    <a:sym typeface="+mn-lt"/>
                  </a:rPr>
                  <a:t>occupation</a:t>
                </a:r>
                <a:r>
                  <a:rPr lang="en-US" altLang="zh-CN" sz="1400" dirty="0">
                    <a:solidFill>
                      <a:srgbClr val="767171">
                        <a:lumMod val="95000"/>
                        <a:lumOff val="5000"/>
                      </a:srgbClr>
                    </a:solidFill>
                    <a:latin typeface="微软雅黑"/>
                    <a:ea typeface="微软雅黑"/>
                    <a:cs typeface="+mn-ea"/>
                    <a:sym typeface="+mn-lt"/>
                  </a:rPr>
                  <a:t>," as biases and discrimination often occur about this subject;</a:t>
                </a:r>
              </a:p>
              <a:p>
                <a:pPr marL="285750" indent="-285750" defTabSz="1217476">
                  <a:buFont typeface="Arial" panose="020B0604020202020204" pitchFamily="34" charset="0"/>
                  <a:buChar char="•"/>
                </a:pPr>
                <a14:m>
                  <m:oMath xmlns:m="http://schemas.openxmlformats.org/officeDocument/2006/math">
                    <m:r>
                      <a:rPr lang="en-US" altLang="zh-CN" sz="1400" b="1">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𝑇</m:t>
                    </m:r>
                  </m:oMath>
                </a14:m>
                <a:r>
                  <a:rPr lang="en-US" sz="1400" dirty="0">
                    <a:solidFill>
                      <a:srgbClr val="767171">
                        <a:lumMod val="95000"/>
                        <a:lumOff val="5000"/>
                      </a:srgbClr>
                    </a:solidFill>
                    <a:latin typeface="微软雅黑"/>
                    <a:ea typeface="微软雅黑"/>
                    <a:cs typeface="+mn-ea"/>
                    <a:sym typeface="+mn-lt"/>
                  </a:rPr>
                  <a:t> could be </a:t>
                </a:r>
                <a:r>
                  <a:rPr lang="en-US" altLang="zh-CN" sz="1400" dirty="0">
                    <a:solidFill>
                      <a:srgbClr val="767171">
                        <a:lumMod val="95000"/>
                        <a:lumOff val="5000"/>
                      </a:srgbClr>
                    </a:solidFill>
                    <a:cs typeface="+mn-ea"/>
                    <a:sym typeface="+mn-lt"/>
                  </a:rPr>
                  <a:t>"</a:t>
                </a:r>
                <a:r>
                  <a:rPr lang="en-US" altLang="zh-CN" sz="1400" b="1" dirty="0">
                    <a:solidFill>
                      <a:srgbClr val="293247"/>
                    </a:solidFill>
                    <a:effectLst>
                      <a:outerShdw blurRad="38100" dist="38100" dir="2700000" algn="tl">
                        <a:srgbClr val="000000">
                          <a:alpha val="43137"/>
                        </a:srgbClr>
                      </a:outerShdw>
                    </a:effectLst>
                    <a:latin typeface="微软雅黑"/>
                    <a:ea typeface="微软雅黑"/>
                    <a:cs typeface="+mn-ea"/>
                    <a:sym typeface="+mn-lt"/>
                  </a:rPr>
                  <a:t>gender</a:t>
                </a:r>
                <a:r>
                  <a:rPr lang="en-US" altLang="zh-CN" sz="1400" dirty="0">
                    <a:solidFill>
                      <a:srgbClr val="767171">
                        <a:lumMod val="95000"/>
                        <a:lumOff val="5000"/>
                      </a:srgbClr>
                    </a:solidFill>
                    <a:cs typeface="+mn-ea"/>
                    <a:sym typeface="+mn-lt"/>
                  </a:rPr>
                  <a:t>," as gender discrimination has caused major concerns.</a:t>
                </a:r>
                <a:endParaRPr lang="en-US" sz="1400" dirty="0">
                  <a:solidFill>
                    <a:srgbClr val="767171">
                      <a:lumMod val="95000"/>
                      <a:lumOff val="5000"/>
                    </a:srgbClr>
                  </a:solidFill>
                  <a:latin typeface="微软雅黑"/>
                  <a:ea typeface="微软雅黑"/>
                  <a:cs typeface="+mn-ea"/>
                  <a:sym typeface="+mn-lt"/>
                </a:endParaRPr>
              </a:p>
            </p:txBody>
          </p:sp>
        </mc:Choice>
        <mc:Fallback xmlns="">
          <p:sp>
            <p:nvSpPr>
              <p:cNvPr id="20" name="文本框 19">
                <a:extLst>
                  <a:ext uri="{FF2B5EF4-FFF2-40B4-BE49-F238E27FC236}">
                    <a16:creationId xmlns:a16="http://schemas.microsoft.com/office/drawing/2014/main" id="{C2B7263C-0B65-418E-9228-1ED175536E33}"/>
                  </a:ext>
                </a:extLst>
              </p:cNvPr>
              <p:cNvSpPr txBox="1">
                <a:spLocks noRot="1" noChangeAspect="1" noMove="1" noResize="1" noEditPoints="1" noAdjustHandles="1" noChangeArrowheads="1" noChangeShapeType="1" noTextEdit="1"/>
              </p:cNvSpPr>
              <p:nvPr/>
            </p:nvSpPr>
            <p:spPr>
              <a:xfrm>
                <a:off x="314116" y="5389541"/>
                <a:ext cx="5105609" cy="954107"/>
              </a:xfrm>
              <a:prstGeom prst="rect">
                <a:avLst/>
              </a:prstGeom>
              <a:blipFill>
                <a:blip r:embed="rId3"/>
                <a:stretch>
                  <a:fillRect l="-358" t="-1274" r="-597" b="-5732"/>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B0E82E27-AAB7-434F-8C5D-9728F619D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3504"/>
            <a:ext cx="12192000" cy="3928983"/>
          </a:xfrm>
          <a:prstGeom prst="rect">
            <a:avLst/>
          </a:prstGeom>
        </p:spPr>
      </p:pic>
      <mc:AlternateContent xmlns:mc="http://schemas.openxmlformats.org/markup-compatibility/2006" xmlns:a14="http://schemas.microsoft.com/office/drawing/2010/main">
        <mc:Choice Requires="a14">
          <p:sp>
            <p:nvSpPr>
              <p:cNvPr id="23" name="Rectangle 40">
                <a:extLst>
                  <a:ext uri="{FF2B5EF4-FFF2-40B4-BE49-F238E27FC236}">
                    <a16:creationId xmlns:a16="http://schemas.microsoft.com/office/drawing/2014/main" id="{0E2ED404-DB2E-4538-855F-87C0EBBE51D1}"/>
                  </a:ext>
                </a:extLst>
              </p:cNvPr>
              <p:cNvSpPr/>
              <p:nvPr/>
            </p:nvSpPr>
            <p:spPr>
              <a:xfrm>
                <a:off x="314116" y="4832487"/>
                <a:ext cx="5858085" cy="497957"/>
              </a:xfrm>
              <a:prstGeom prst="rect">
                <a:avLst/>
              </a:prstGeom>
            </p:spPr>
            <p:txBody>
              <a:bodyPr wrap="square" lIns="91440" tIns="45720" rIns="91440" bIns="45720">
                <a:spAutoFit/>
              </a:bodyPr>
              <a:lstStyle/>
              <a:p>
                <a:pPr defTabSz="913508">
                  <a:lnSpc>
                    <a:spcPct val="120000"/>
                  </a:lnSpc>
                </a:pPr>
                <a:r>
                  <a:rPr lang="en-US" altLang="zh-CN" sz="2400" b="1" dirty="0">
                    <a:solidFill>
                      <a:srgbClr val="293247"/>
                    </a:solidFill>
                    <a:effectLst>
                      <a:outerShdw blurRad="38100" dist="38100" dir="2700000" algn="tl">
                        <a:srgbClr val="000000">
                          <a:alpha val="43137"/>
                        </a:srgbClr>
                      </a:outerShdw>
                    </a:effectLst>
                    <a:cs typeface="+mn-ea"/>
                    <a:sym typeface="+mn-lt"/>
                  </a:rPr>
                  <a:t>Subject </a:t>
                </a:r>
                <a14:m>
                  <m:oMath xmlns:m="http://schemas.openxmlformats.org/officeDocument/2006/math">
                    <m:r>
                      <a:rPr lang="en-US" altLang="zh-CN" sz="2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𝑺</m:t>
                    </m:r>
                  </m:oMath>
                </a14:m>
                <a:r>
                  <a:rPr lang="en-US" altLang="zh-CN" sz="2400" b="1" dirty="0">
                    <a:solidFill>
                      <a:srgbClr val="293247"/>
                    </a:solidFill>
                    <a:effectLst>
                      <a:outerShdw blurRad="38100" dist="38100" dir="2700000" algn="tl">
                        <a:srgbClr val="000000">
                          <a:alpha val="43137"/>
                        </a:srgbClr>
                      </a:outerShdw>
                    </a:effectLst>
                    <a:latin typeface="微软雅黑"/>
                    <a:ea typeface="微软雅黑"/>
                    <a:cs typeface="+mn-ea"/>
                    <a:sym typeface="+mn-lt"/>
                  </a:rPr>
                  <a:t> and Discriminatory Topic </a:t>
                </a:r>
                <a14:m>
                  <m:oMath xmlns:m="http://schemas.openxmlformats.org/officeDocument/2006/math">
                    <m:r>
                      <a:rPr lang="en-US" altLang="zh-CN" sz="2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endParaRPr lang="en-US" altLang="zh-CN" sz="2400"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23" name="Rectangle 40">
                <a:extLst>
                  <a:ext uri="{FF2B5EF4-FFF2-40B4-BE49-F238E27FC236}">
                    <a16:creationId xmlns:a16="http://schemas.microsoft.com/office/drawing/2014/main" id="{0E2ED404-DB2E-4538-855F-87C0EBBE51D1}"/>
                  </a:ext>
                </a:extLst>
              </p:cNvPr>
              <p:cNvSpPr>
                <a:spLocks noRot="1" noChangeAspect="1" noMove="1" noResize="1" noEditPoints="1" noAdjustHandles="1" noChangeArrowheads="1" noChangeShapeType="1" noTextEdit="1"/>
              </p:cNvSpPr>
              <p:nvPr/>
            </p:nvSpPr>
            <p:spPr>
              <a:xfrm>
                <a:off x="314116" y="4832487"/>
                <a:ext cx="5858085" cy="497957"/>
              </a:xfrm>
              <a:prstGeom prst="rect">
                <a:avLst/>
              </a:prstGeom>
              <a:blipFill>
                <a:blip r:embed="rId5"/>
                <a:stretch>
                  <a:fillRect l="-1769" t="-3704" b="-34568"/>
                </a:stretch>
              </a:blipFill>
            </p:spPr>
            <p:txBody>
              <a:bodyPr/>
              <a:lstStyle/>
              <a:p>
                <a:r>
                  <a:rPr lang="zh-CN" altLang="en-US">
                    <a:noFill/>
                  </a:rPr>
                  <a:t> </a:t>
                </a:r>
              </a:p>
            </p:txBody>
          </p:sp>
        </mc:Fallback>
      </mc:AlternateContent>
      <p:sp>
        <p:nvSpPr>
          <p:cNvPr id="27" name="矩形: 圆角 26">
            <a:extLst>
              <a:ext uri="{FF2B5EF4-FFF2-40B4-BE49-F238E27FC236}">
                <a16:creationId xmlns:a16="http://schemas.microsoft.com/office/drawing/2014/main" id="{60C5634A-10AA-42A3-AD90-D5A64100E9F7}"/>
              </a:ext>
            </a:extLst>
          </p:cNvPr>
          <p:cNvSpPr/>
          <p:nvPr/>
        </p:nvSpPr>
        <p:spPr>
          <a:xfrm>
            <a:off x="409575" y="3273943"/>
            <a:ext cx="803701" cy="497957"/>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B744DEE7-E88C-4475-B134-7590B9706FBC}"/>
              </a:ext>
            </a:extLst>
          </p:cNvPr>
          <p:cNvSpPr/>
          <p:nvPr/>
        </p:nvSpPr>
        <p:spPr>
          <a:xfrm>
            <a:off x="9077325" y="1902263"/>
            <a:ext cx="1819274" cy="207100"/>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Rectangle 40">
                <a:extLst>
                  <a:ext uri="{FF2B5EF4-FFF2-40B4-BE49-F238E27FC236}">
                    <a16:creationId xmlns:a16="http://schemas.microsoft.com/office/drawing/2014/main" id="{01DC984B-787B-476F-B55A-EA1E6E80BBE0}"/>
                  </a:ext>
                </a:extLst>
              </p:cNvPr>
              <p:cNvSpPr/>
              <p:nvPr/>
            </p:nvSpPr>
            <p:spPr>
              <a:xfrm>
                <a:off x="6243428" y="4823767"/>
                <a:ext cx="5781885" cy="506677"/>
              </a:xfrm>
              <a:prstGeom prst="rect">
                <a:avLst/>
              </a:prstGeom>
            </p:spPr>
            <p:txBody>
              <a:bodyPr wrap="square" lIns="91440" tIns="45720" rIns="91440" bIns="45720">
                <a:spAutoFit/>
              </a:bodyPr>
              <a:lstStyle/>
              <a:p>
                <a:pPr defTabSz="913508">
                  <a:lnSpc>
                    <a:spcPct val="120000"/>
                  </a:lnSpc>
                </a:pPr>
                <a:r>
                  <a:rPr lang="en-US" altLang="zh-CN" sz="2400" b="1" dirty="0">
                    <a:solidFill>
                      <a:srgbClr val="BA8D2D"/>
                    </a:solidFill>
                    <a:effectLst>
                      <a:outerShdw blurRad="38100" dist="38100" dir="2700000" algn="tl">
                        <a:srgbClr val="000000">
                          <a:alpha val="43137"/>
                        </a:srgbClr>
                      </a:outerShdw>
                    </a:effectLst>
                    <a:cs typeface="+mn-ea"/>
                    <a:sym typeface="+mn-lt"/>
                  </a:rPr>
                  <a:t>Context </a:t>
                </a:r>
                <a14:m>
                  <m:oMath xmlns:m="http://schemas.openxmlformats.org/officeDocument/2006/math">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𝑪</m:t>
                    </m:r>
                  </m:oMath>
                </a14:m>
                <a:r>
                  <a:rPr lang="en-US" altLang="zh-CN" sz="2400" b="1" dirty="0">
                    <a:solidFill>
                      <a:srgbClr val="BA8D2D"/>
                    </a:solidFill>
                    <a:effectLst>
                      <a:outerShdw blurRad="38100" dist="38100" dir="2700000" algn="tl">
                        <a:srgbClr val="000000">
                          <a:alpha val="43137"/>
                        </a:srgbClr>
                      </a:outerShdw>
                    </a:effectLst>
                    <a:cs typeface="+mn-ea"/>
                    <a:sym typeface="+mn-lt"/>
                  </a:rPr>
                  <a:t> </a:t>
                </a:r>
                <a:r>
                  <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rPr>
                  <a:t>and </a:t>
                </a:r>
                <a:r>
                  <a:rPr lang="en-US" altLang="zh-CN" sz="2400" b="1" dirty="0">
                    <a:solidFill>
                      <a:srgbClr val="BA8D2D"/>
                    </a:solidFill>
                    <a:effectLst>
                      <a:outerShdw blurRad="38100" dist="38100" dir="2700000" algn="tl">
                        <a:srgbClr val="000000">
                          <a:alpha val="43137"/>
                        </a:srgbClr>
                      </a:outerShdw>
                    </a:effectLst>
                    <a:cs typeface="+mn-ea"/>
                    <a:sym typeface="+mn-lt"/>
                  </a:rPr>
                  <a:t>Learning Machine </a:t>
                </a:r>
                <a14:m>
                  <m:oMath xmlns:m="http://schemas.openxmlformats.org/officeDocument/2006/math">
                    <m:sSup>
                      <m:sSupPr>
                        <m:ctrlP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𝑴</m:t>
                        </m:r>
                      </m:e>
                      <m:sup>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p>
                  </m:oMath>
                </a14:m>
                <a:r>
                  <a:rPr lang="en-US" altLang="zh-CN" sz="2400" b="1" dirty="0">
                    <a:solidFill>
                      <a:srgbClr val="BA8D2D"/>
                    </a:solidFill>
                    <a:effectLst>
                      <a:outerShdw blurRad="38100" dist="38100" dir="2700000" algn="tl">
                        <a:srgbClr val="000000">
                          <a:alpha val="43137"/>
                        </a:srgbClr>
                      </a:outerShdw>
                    </a:effectLst>
                    <a:cs typeface="+mn-ea"/>
                    <a:sym typeface="+mn-lt"/>
                  </a:rPr>
                  <a:t> </a:t>
                </a:r>
                <a:endPar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0" name="Rectangle 40">
                <a:extLst>
                  <a:ext uri="{FF2B5EF4-FFF2-40B4-BE49-F238E27FC236}">
                    <a16:creationId xmlns:a16="http://schemas.microsoft.com/office/drawing/2014/main" id="{01DC984B-787B-476F-B55A-EA1E6E80BBE0}"/>
                  </a:ext>
                </a:extLst>
              </p:cNvPr>
              <p:cNvSpPr>
                <a:spLocks noRot="1" noChangeAspect="1" noMove="1" noResize="1" noEditPoints="1" noAdjustHandles="1" noChangeArrowheads="1" noChangeShapeType="1" noTextEdit="1"/>
              </p:cNvSpPr>
              <p:nvPr/>
            </p:nvSpPr>
            <p:spPr>
              <a:xfrm>
                <a:off x="6243428" y="4823767"/>
                <a:ext cx="5781885" cy="506677"/>
              </a:xfrm>
              <a:prstGeom prst="rect">
                <a:avLst/>
              </a:prstGeom>
              <a:blipFill>
                <a:blip r:embed="rId6"/>
                <a:stretch>
                  <a:fillRect l="-1686" t="-1205" b="-349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A801B15-F57E-4242-B9E4-6A52D7250277}"/>
                  </a:ext>
                </a:extLst>
              </p:cNvPr>
              <p:cNvSpPr txBox="1"/>
              <p:nvPr/>
            </p:nvSpPr>
            <p:spPr>
              <a:xfrm>
                <a:off x="6243428" y="5384827"/>
                <a:ext cx="5530082" cy="963534"/>
              </a:xfrm>
              <a:prstGeom prst="rect">
                <a:avLst/>
              </a:prstGeom>
              <a:noFill/>
              <a:extLst>
                <a:ext uri="{909E8E84-426E-40DD-AFC4-6F175D3DCCD1}">
                  <a14:hiddenFill>
                    <a:solidFill>
                      <a:srgbClr val="E84C53"/>
                    </a:solidFill>
                  </a14:hiddenFill>
                </a:ext>
              </a:extLst>
            </p:spPr>
            <p:txBody>
              <a:bodyPr wrap="square" rtlCol="0">
                <a:spAutoFit/>
              </a:bodyPr>
              <a:lstStyle/>
              <a:p>
                <a:pPr defTabSz="1217476"/>
                <a:r>
                  <a:rPr lang="en-US" sz="1400" dirty="0">
                    <a:solidFill>
                      <a:srgbClr val="767171">
                        <a:lumMod val="95000"/>
                        <a:lumOff val="5000"/>
                      </a:srgbClr>
                    </a:solidFill>
                    <a:latin typeface="微软雅黑"/>
                    <a:ea typeface="微软雅黑"/>
                    <a:cs typeface="+mn-ea"/>
                    <a:sym typeface="+mn-lt"/>
                  </a:rPr>
                  <a:t>In the NLP setting,</a:t>
                </a:r>
              </a:p>
              <a:p>
                <a:pPr marL="285750" indent="-285750" defTabSz="1217476">
                  <a:buFont typeface="Arial" panose="020B0604020202020204" pitchFamily="34" charset="0"/>
                  <a:buChar char="•"/>
                </a:pPr>
                <a14:m>
                  <m:oMath xmlns:m="http://schemas.openxmlformats.org/officeDocument/2006/math">
                    <m:r>
                      <a:rPr lang="en-US" altLang="zh-CN" sz="1400" b="1">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𝐶</m:t>
                    </m:r>
                  </m:oMath>
                </a14:m>
                <a:r>
                  <a:rPr lang="en-US" altLang="zh-CN" sz="1400" dirty="0">
                    <a:solidFill>
                      <a:srgbClr val="767171">
                        <a:lumMod val="95000"/>
                        <a:lumOff val="5000"/>
                      </a:srgbClr>
                    </a:solidFill>
                    <a:cs typeface="+mn-ea"/>
                    <a:sym typeface="+mn-lt"/>
                  </a:rPr>
                  <a:t> </a:t>
                </a:r>
                <a:r>
                  <a:rPr lang="en-US" altLang="zh-CN" sz="1400" dirty="0">
                    <a:solidFill>
                      <a:srgbClr val="767171">
                        <a:lumMod val="95000"/>
                        <a:lumOff val="5000"/>
                      </a:srgbClr>
                    </a:solidFill>
                    <a:latin typeface="微软雅黑"/>
                    <a:ea typeface="微软雅黑"/>
                    <a:cs typeface="+mn-ea"/>
                    <a:sym typeface="+mn-lt"/>
                  </a:rPr>
                  <a:t>corresponds to the "</a:t>
                </a:r>
                <a:r>
                  <a:rPr lang="en-US" altLang="zh-CN"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template</a:t>
                </a:r>
                <a:r>
                  <a:rPr lang="en-US" altLang="zh-CN" sz="1400" dirty="0">
                    <a:solidFill>
                      <a:srgbClr val="767171">
                        <a:lumMod val="95000"/>
                        <a:lumOff val="5000"/>
                      </a:srgbClr>
                    </a:solidFill>
                    <a:latin typeface="微软雅黑"/>
                    <a:ea typeface="微软雅黑"/>
                    <a:cs typeface="+mn-ea"/>
                    <a:sym typeface="+mn-lt"/>
                  </a:rPr>
                  <a:t>" that serves as the context for the model to learn and predict</a:t>
                </a:r>
                <a:r>
                  <a:rPr lang="en-US" altLang="zh-CN" sz="1400" dirty="0">
                    <a:solidFill>
                      <a:srgbClr val="767171">
                        <a:lumMod val="95000"/>
                        <a:lumOff val="5000"/>
                      </a:srgbClr>
                    </a:solidFill>
                    <a:cs typeface="+mn-ea"/>
                    <a:sym typeface="+mn-lt"/>
                  </a:rPr>
                  <a:t>;</a:t>
                </a:r>
                <a:endParaRPr lang="en-US" sz="1400" b="0" i="1" dirty="0">
                  <a:solidFill>
                    <a:srgbClr val="BA8D2D"/>
                  </a:solidFill>
                  <a:latin typeface="Cambria Math" panose="02040503050406030204" pitchFamily="18" charset="0"/>
                  <a:ea typeface="微软雅黑"/>
                  <a:cs typeface="+mn-ea"/>
                  <a:sym typeface="+mn-lt"/>
                </a:endParaRPr>
              </a:p>
              <a:p>
                <a:pPr marL="285750" indent="-285750" defTabSz="1217476">
                  <a:buFont typeface="Arial" panose="020B0604020202020204" pitchFamily="34" charset="0"/>
                  <a:buChar char="•"/>
                </a:pPr>
                <a14:m>
                  <m:oMath xmlns:m="http://schemas.openxmlformats.org/officeDocument/2006/math">
                    <m:sSup>
                      <m:sSupPr>
                        <m:ctrlPr>
                          <a:rPr lang="en-US" sz="1400" b="1" i="1">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pPr>
                      <m:e>
                        <m:r>
                          <a:rPr lang="en-US" sz="1400" b="1">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𝑀</m:t>
                        </m:r>
                      </m:e>
                      <m:sup>
                        <m:r>
                          <a:rPr lang="en-US" sz="1400" b="1">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𝜃</m:t>
                        </m:r>
                      </m:sup>
                    </m:sSup>
                  </m:oMath>
                </a14:m>
                <a:r>
                  <a:rPr lang="en-US" sz="1400" dirty="0">
                    <a:solidFill>
                      <a:srgbClr val="767171">
                        <a:lumMod val="95000"/>
                        <a:lumOff val="5000"/>
                      </a:srgbClr>
                    </a:solidFill>
                    <a:cs typeface="+mn-ea"/>
                    <a:sym typeface="+mn-lt"/>
                  </a:rPr>
                  <a:t>, the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PLM</a:t>
                </a:r>
                <a:r>
                  <a:rPr lang="en-US" sz="1400" dirty="0">
                    <a:solidFill>
                      <a:srgbClr val="767171">
                        <a:lumMod val="95000"/>
                        <a:lumOff val="5000"/>
                      </a:srgbClr>
                    </a:solidFill>
                    <a:cs typeface="+mn-ea"/>
                    <a:sym typeface="+mn-lt"/>
                  </a:rPr>
                  <a:t>, will predict the attributes of the subject.</a:t>
                </a:r>
                <a:endParaRPr lang="en-US" sz="1400" dirty="0">
                  <a:solidFill>
                    <a:srgbClr val="767171">
                      <a:lumMod val="95000"/>
                      <a:lumOff val="5000"/>
                    </a:srgbClr>
                  </a:solidFill>
                  <a:latin typeface="微软雅黑"/>
                  <a:ea typeface="微软雅黑"/>
                  <a:cs typeface="+mn-ea"/>
                  <a:sym typeface="+mn-lt"/>
                </a:endParaRPr>
              </a:p>
            </p:txBody>
          </p:sp>
        </mc:Choice>
        <mc:Fallback xmlns="">
          <p:sp>
            <p:nvSpPr>
              <p:cNvPr id="31" name="文本框 30">
                <a:extLst>
                  <a:ext uri="{FF2B5EF4-FFF2-40B4-BE49-F238E27FC236}">
                    <a16:creationId xmlns:a16="http://schemas.microsoft.com/office/drawing/2014/main" id="{AA801B15-F57E-4242-B9E4-6A52D7250277}"/>
                  </a:ext>
                </a:extLst>
              </p:cNvPr>
              <p:cNvSpPr txBox="1">
                <a:spLocks noRot="1" noChangeAspect="1" noMove="1" noResize="1" noEditPoints="1" noAdjustHandles="1" noChangeArrowheads="1" noChangeShapeType="1" noTextEdit="1"/>
              </p:cNvSpPr>
              <p:nvPr/>
            </p:nvSpPr>
            <p:spPr>
              <a:xfrm>
                <a:off x="6243428" y="5384827"/>
                <a:ext cx="5530082" cy="963534"/>
              </a:xfrm>
              <a:prstGeom prst="rect">
                <a:avLst/>
              </a:prstGeom>
              <a:blipFill>
                <a:blip r:embed="rId7"/>
                <a:stretch>
                  <a:fillRect l="-331" t="-633" r="-662" b="-8228"/>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sp>
        <p:nvSpPr>
          <p:cNvPr id="32" name="矩形: 圆角 31">
            <a:extLst>
              <a:ext uri="{FF2B5EF4-FFF2-40B4-BE49-F238E27FC236}">
                <a16:creationId xmlns:a16="http://schemas.microsoft.com/office/drawing/2014/main" id="{13C88ADA-C719-4EE4-B78D-8EADEA46053F}"/>
              </a:ext>
            </a:extLst>
          </p:cNvPr>
          <p:cNvSpPr/>
          <p:nvPr/>
        </p:nvSpPr>
        <p:spPr>
          <a:xfrm>
            <a:off x="4835099" y="2274025"/>
            <a:ext cx="1613326" cy="1107158"/>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A0025FC6-4D8F-4ED9-9475-C7C23609AD37}"/>
              </a:ext>
            </a:extLst>
          </p:cNvPr>
          <p:cNvSpPr/>
          <p:nvPr/>
        </p:nvSpPr>
        <p:spPr>
          <a:xfrm>
            <a:off x="409575" y="1734449"/>
            <a:ext cx="803701" cy="497957"/>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500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5"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5133"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Problem Formulation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8" name="文本框 17">
            <a:extLst>
              <a:ext uri="{FF2B5EF4-FFF2-40B4-BE49-F238E27FC236}">
                <a16:creationId xmlns:a16="http://schemas.microsoft.com/office/drawing/2014/main" id="{0279159D-4A41-4CBE-AC81-7DA479153125}"/>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7</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3" name="组合 2">
            <a:extLst>
              <a:ext uri="{FF2B5EF4-FFF2-40B4-BE49-F238E27FC236}">
                <a16:creationId xmlns:a16="http://schemas.microsoft.com/office/drawing/2014/main" id="{170319FA-F15E-4C9C-8189-BBBCD29241C7}"/>
              </a:ext>
            </a:extLst>
          </p:cNvPr>
          <p:cNvGrpSpPr/>
          <p:nvPr/>
        </p:nvGrpSpPr>
        <p:grpSpPr>
          <a:xfrm>
            <a:off x="6532566" y="4814627"/>
            <a:ext cx="5324678" cy="1736605"/>
            <a:chOff x="6532566" y="4814627"/>
            <a:chExt cx="5324678" cy="1736605"/>
          </a:xfrm>
        </p:grpSpPr>
        <mc:AlternateContent xmlns:mc="http://schemas.openxmlformats.org/markup-compatibility/2006" xmlns:a14="http://schemas.microsoft.com/office/drawing/2010/main">
          <mc:Choice Requires="a14">
            <p:sp>
              <p:nvSpPr>
                <p:cNvPr id="47" name="Rectangle 40">
                  <a:extLst>
                    <a:ext uri="{FF2B5EF4-FFF2-40B4-BE49-F238E27FC236}">
                      <a16:creationId xmlns:a16="http://schemas.microsoft.com/office/drawing/2014/main" id="{33B098BB-FD21-4265-8FBD-21AA430BBB73}"/>
                    </a:ext>
                  </a:extLst>
                </p:cNvPr>
                <p:cNvSpPr/>
                <p:nvPr/>
              </p:nvSpPr>
              <p:spPr>
                <a:xfrm>
                  <a:off x="6532566" y="4814627"/>
                  <a:ext cx="5205622" cy="506677"/>
                </a:xfrm>
                <a:prstGeom prst="rect">
                  <a:avLst/>
                </a:prstGeom>
              </p:spPr>
              <p:txBody>
                <a:bodyPr wrap="square" lIns="91440" tIns="45720" rIns="91440" bIns="45720">
                  <a:spAutoFit/>
                </a:bodyPr>
                <a:lstStyle/>
                <a:p>
                  <a:pPr defTabSz="913508">
                    <a:lnSpc>
                      <a:spcPct val="120000"/>
                    </a:lnSpc>
                  </a:pPr>
                  <a:r>
                    <a:rPr lang="en-US" altLang="zh-CN" sz="2400" b="1" dirty="0">
                      <a:solidFill>
                        <a:srgbClr val="BA8D2D"/>
                      </a:solidFill>
                      <a:effectLst>
                        <a:outerShdw blurRad="38100" dist="38100" dir="2700000" algn="tl">
                          <a:srgbClr val="000000">
                            <a:alpha val="43137"/>
                          </a:srgbClr>
                        </a:outerShdw>
                      </a:effectLst>
                      <a:cs typeface="+mn-ea"/>
                      <a:sym typeface="+mn-lt"/>
                    </a:rPr>
                    <a:t>Pre-trained Language Model </a:t>
                  </a:r>
                  <a14:m>
                    <m:oMath xmlns:m="http://schemas.openxmlformats.org/officeDocument/2006/math">
                      <m:sSup>
                        <m:sSupPr>
                          <m:ctrlP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𝑴</m:t>
                          </m:r>
                        </m:e>
                        <m:sup>
                          <m:r>
                            <a:rPr lang="en-US" altLang="zh-CN" sz="2400" b="1" i="1">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𝜽</m:t>
                          </m:r>
                        </m:sup>
                      </m:sSup>
                    </m:oMath>
                  </a14:m>
                  <a:r>
                    <a:rPr lang="en-US" altLang="zh-CN" sz="2400" b="1" dirty="0">
                      <a:solidFill>
                        <a:srgbClr val="BA8D2D"/>
                      </a:solidFill>
                      <a:effectLst>
                        <a:outerShdw blurRad="38100" dist="38100" dir="2700000" algn="tl">
                          <a:srgbClr val="000000">
                            <a:alpha val="43137"/>
                          </a:srgbClr>
                        </a:outerShdw>
                      </a:effectLst>
                      <a:cs typeface="+mn-ea"/>
                      <a:sym typeface="+mn-lt"/>
                    </a:rPr>
                    <a:t> </a:t>
                  </a:r>
                  <a:endPar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47" name="Rectangle 40">
                  <a:extLst>
                    <a:ext uri="{FF2B5EF4-FFF2-40B4-BE49-F238E27FC236}">
                      <a16:creationId xmlns:a16="http://schemas.microsoft.com/office/drawing/2014/main" id="{33B098BB-FD21-4265-8FBD-21AA430BBB73}"/>
                    </a:ext>
                  </a:extLst>
                </p:cNvPr>
                <p:cNvSpPr>
                  <a:spLocks noRot="1" noChangeAspect="1" noMove="1" noResize="1" noEditPoints="1" noAdjustHandles="1" noChangeArrowheads="1" noChangeShapeType="1" noTextEdit="1"/>
                </p:cNvSpPr>
                <p:nvPr/>
              </p:nvSpPr>
              <p:spPr>
                <a:xfrm>
                  <a:off x="6532566" y="4814627"/>
                  <a:ext cx="5205622" cy="506677"/>
                </a:xfrm>
                <a:prstGeom prst="rect">
                  <a:avLst/>
                </a:prstGeom>
                <a:blipFill>
                  <a:blip r:embed="rId3"/>
                  <a:stretch>
                    <a:fillRect l="-1991" t="-1205" b="-33735"/>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88729B99-0A5E-40A2-BEEB-4D39FC4D8D1B}"/>
                </a:ext>
              </a:extLst>
            </p:cNvPr>
            <p:cNvSpPr txBox="1"/>
            <p:nvPr/>
          </p:nvSpPr>
          <p:spPr>
            <a:xfrm>
              <a:off x="6600825" y="5381681"/>
              <a:ext cx="5256419" cy="116955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285750" indent="-285750" defTabSz="1217476">
                <a:buFont typeface="Arial" panose="020B0604020202020204" pitchFamily="34" charset="0"/>
                <a:buChar char="•"/>
              </a:pPr>
              <a:r>
                <a:rPr lang="en-US" altLang="zh-CN" sz="1400" dirty="0">
                  <a:solidFill>
                    <a:srgbClr val="767171">
                      <a:lumMod val="95000"/>
                      <a:lumOff val="5000"/>
                    </a:srgbClr>
                  </a:solidFill>
                  <a:latin typeface="微软雅黑"/>
                  <a:ea typeface="微软雅黑"/>
                  <a:cs typeface="+mn-ea"/>
                  <a:sym typeface="+mn-lt"/>
                </a:rPr>
                <a:t>T5, BART, </a:t>
              </a:r>
              <a:r>
                <a:rPr lang="en-US" altLang="zh-CN" sz="1400" dirty="0" err="1">
                  <a:solidFill>
                    <a:srgbClr val="767171">
                      <a:lumMod val="95000"/>
                      <a:lumOff val="5000"/>
                    </a:srgbClr>
                  </a:solidFill>
                  <a:latin typeface="微软雅黑"/>
                  <a:ea typeface="微软雅黑"/>
                  <a:cs typeface="+mn-ea"/>
                  <a:sym typeface="+mn-lt"/>
                </a:rPr>
                <a:t>RoBERTa</a:t>
              </a:r>
              <a:r>
                <a:rPr lang="en-US" altLang="zh-CN" sz="1400" dirty="0">
                  <a:solidFill>
                    <a:srgbClr val="767171">
                      <a:lumMod val="95000"/>
                      <a:lumOff val="5000"/>
                    </a:srgbClr>
                  </a:solidFill>
                  <a:latin typeface="微软雅黑"/>
                  <a:ea typeface="微软雅黑"/>
                  <a:cs typeface="+mn-ea"/>
                  <a:sym typeface="+mn-lt"/>
                </a:rPr>
                <a:t>, ALBERT, GPT-2, BERT, </a:t>
              </a:r>
              <a:r>
                <a:rPr lang="en-US" altLang="zh-CN" sz="1400" dirty="0" err="1">
                  <a:solidFill>
                    <a:srgbClr val="767171">
                      <a:lumMod val="95000"/>
                      <a:lumOff val="5000"/>
                    </a:srgbClr>
                  </a:solidFill>
                  <a:latin typeface="微软雅黑"/>
                  <a:ea typeface="微软雅黑"/>
                  <a:cs typeface="+mn-ea"/>
                  <a:sym typeface="+mn-lt"/>
                </a:rPr>
                <a:t>XLNet</a:t>
              </a:r>
              <a:r>
                <a:rPr lang="en-US" altLang="zh-CN" sz="1400" dirty="0">
                  <a:solidFill>
                    <a:srgbClr val="767171">
                      <a:lumMod val="95000"/>
                      <a:lumOff val="5000"/>
                    </a:srgbClr>
                  </a:solidFill>
                  <a:latin typeface="微软雅黑"/>
                  <a:ea typeface="微软雅黑"/>
                  <a:cs typeface="+mn-ea"/>
                  <a:sym typeface="+mn-lt"/>
                </a:rPr>
                <a:t>, </a:t>
              </a:r>
              <a:r>
                <a:rPr lang="en-US" altLang="zh-CN" sz="1400" dirty="0" err="1">
                  <a:solidFill>
                    <a:srgbClr val="767171">
                      <a:lumMod val="95000"/>
                      <a:lumOff val="5000"/>
                    </a:srgbClr>
                  </a:solidFill>
                  <a:latin typeface="微软雅黑"/>
                  <a:ea typeface="微软雅黑"/>
                  <a:cs typeface="+mn-ea"/>
                  <a:sym typeface="+mn-lt"/>
                </a:rPr>
                <a:t>distilBERT</a:t>
              </a:r>
              <a:r>
                <a:rPr lang="en-US" altLang="zh-CN" sz="1400" dirty="0">
                  <a:solidFill>
                    <a:srgbClr val="767171">
                      <a:lumMod val="95000"/>
                      <a:lumOff val="5000"/>
                    </a:srgbClr>
                  </a:solidFill>
                  <a:latin typeface="微软雅黑"/>
                  <a:ea typeface="微软雅黑"/>
                  <a:cs typeface="+mn-ea"/>
                  <a:sym typeface="+mn-lt"/>
                </a:rPr>
                <a:t> [3]</a:t>
              </a:r>
            </a:p>
            <a:p>
              <a:pPr defTabSz="1217476"/>
              <a:r>
                <a:rPr lang="en-US" altLang="zh-CN" sz="1400" dirty="0">
                  <a:solidFill>
                    <a:srgbClr val="767171">
                      <a:lumMod val="95000"/>
                      <a:lumOff val="5000"/>
                    </a:srgbClr>
                  </a:solidFill>
                  <a:latin typeface="微软雅黑"/>
                  <a:ea typeface="微软雅黑"/>
                  <a:cs typeface="+mn-ea"/>
                  <a:sym typeface="+mn-lt"/>
                </a:rPr>
                <a:t>[3] We use the pre-trained models from the Hugging Face website: https://huggingface.co/. The papers for these models are listed on their model cards.</a:t>
              </a:r>
            </a:p>
          </p:txBody>
        </p:sp>
      </p:grpSp>
      <p:pic>
        <p:nvPicPr>
          <p:cNvPr id="44" name="图片 43">
            <a:extLst>
              <a:ext uri="{FF2B5EF4-FFF2-40B4-BE49-F238E27FC236}">
                <a16:creationId xmlns:a16="http://schemas.microsoft.com/office/drawing/2014/main" id="{EBC92281-4E39-4B0C-880A-63D7737A45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148" y="846354"/>
            <a:ext cx="11755704" cy="3928983"/>
          </a:xfrm>
          <a:prstGeom prst="rect">
            <a:avLst/>
          </a:prstGeom>
        </p:spPr>
      </p:pic>
      <p:sp>
        <p:nvSpPr>
          <p:cNvPr id="34" name="矩形: 圆角 33">
            <a:extLst>
              <a:ext uri="{FF2B5EF4-FFF2-40B4-BE49-F238E27FC236}">
                <a16:creationId xmlns:a16="http://schemas.microsoft.com/office/drawing/2014/main" id="{A1E8F543-C426-4F6E-95BE-6EC4620332A7}"/>
              </a:ext>
            </a:extLst>
          </p:cNvPr>
          <p:cNvSpPr/>
          <p:nvPr/>
        </p:nvSpPr>
        <p:spPr>
          <a:xfrm>
            <a:off x="5972175" y="1732338"/>
            <a:ext cx="1523998" cy="1913406"/>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BAC926AA-5472-415B-9291-DD77B36A1FFC}"/>
              </a:ext>
            </a:extLst>
          </p:cNvPr>
          <p:cNvSpPr/>
          <p:nvPr/>
        </p:nvSpPr>
        <p:spPr>
          <a:xfrm>
            <a:off x="733426" y="3258162"/>
            <a:ext cx="1097490" cy="227375"/>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27BC0454-3FE9-4713-861D-31A726CDE9D0}"/>
              </a:ext>
            </a:extLst>
          </p:cNvPr>
          <p:cNvSpPr/>
          <p:nvPr/>
        </p:nvSpPr>
        <p:spPr>
          <a:xfrm>
            <a:off x="9458325" y="1778283"/>
            <a:ext cx="1714499" cy="227375"/>
          </a:xfrm>
          <a:prstGeom prst="roundRect">
            <a:avLst/>
          </a:prstGeom>
          <a:noFill/>
          <a:ln w="76200">
            <a:solidFill>
              <a:srgbClr val="29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CE911E5-B9D8-4123-8F07-CE3432D7C702}"/>
              </a:ext>
            </a:extLst>
          </p:cNvPr>
          <p:cNvGrpSpPr/>
          <p:nvPr/>
        </p:nvGrpSpPr>
        <p:grpSpPr>
          <a:xfrm>
            <a:off x="385343" y="4217567"/>
            <a:ext cx="6215482" cy="2460977"/>
            <a:chOff x="385343" y="4217567"/>
            <a:chExt cx="6215482" cy="2460977"/>
          </a:xfrm>
        </p:grpSpPr>
        <mc:AlternateContent xmlns:mc="http://schemas.openxmlformats.org/markup-compatibility/2006" xmlns:a14="http://schemas.microsoft.com/office/drawing/2010/main">
          <mc:Choice Requires="a14">
            <p:sp>
              <p:nvSpPr>
                <p:cNvPr id="46" name="Rectangle 40">
                  <a:extLst>
                    <a:ext uri="{FF2B5EF4-FFF2-40B4-BE49-F238E27FC236}">
                      <a16:creationId xmlns:a16="http://schemas.microsoft.com/office/drawing/2014/main" id="{A968F162-A24E-4890-AAA0-ECCD7AD3D089}"/>
                    </a:ext>
                  </a:extLst>
                </p:cNvPr>
                <p:cNvSpPr/>
                <p:nvPr/>
              </p:nvSpPr>
              <p:spPr>
                <a:xfrm>
                  <a:off x="385343" y="4217567"/>
                  <a:ext cx="5858085" cy="497957"/>
                </a:xfrm>
                <a:prstGeom prst="rect">
                  <a:avLst/>
                </a:prstGeom>
              </p:spPr>
              <p:txBody>
                <a:bodyPr wrap="square" lIns="91440" tIns="45720" rIns="91440" bIns="45720">
                  <a:spAutoFit/>
                </a:bodyPr>
                <a:lstStyle/>
                <a:p>
                  <a:pPr defTabSz="913508">
                    <a:lnSpc>
                      <a:spcPct val="120000"/>
                    </a:lnSpc>
                  </a:pPr>
                  <a:r>
                    <a:rPr lang="en-US" altLang="zh-CN" sz="2400" b="1" dirty="0">
                      <a:solidFill>
                        <a:srgbClr val="293247"/>
                      </a:solidFill>
                      <a:effectLst>
                        <a:outerShdw blurRad="38100" dist="38100" dir="2700000" algn="tl">
                          <a:srgbClr val="000000">
                            <a:alpha val="43137"/>
                          </a:srgbClr>
                        </a:outerShdw>
                      </a:effectLst>
                      <a:cs typeface="+mn-ea"/>
                      <a:sym typeface="+mn-lt"/>
                    </a:rPr>
                    <a:t>Occupation </a:t>
                  </a:r>
                  <a14:m>
                    <m:oMath xmlns:m="http://schemas.openxmlformats.org/officeDocument/2006/math">
                      <m:r>
                        <a:rPr lang="en-US" altLang="zh-CN" sz="2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𝑶</m:t>
                      </m:r>
                    </m:oMath>
                  </a14:m>
                  <a:r>
                    <a:rPr lang="en-US" altLang="zh-CN" sz="2400" b="1" dirty="0">
                      <a:solidFill>
                        <a:srgbClr val="293247"/>
                      </a:solidFill>
                      <a:effectLst>
                        <a:outerShdw blurRad="38100" dist="38100" dir="2700000" algn="tl">
                          <a:srgbClr val="000000">
                            <a:alpha val="43137"/>
                          </a:srgbClr>
                        </a:outerShdw>
                      </a:effectLst>
                      <a:latin typeface="微软雅黑"/>
                      <a:ea typeface="微软雅黑"/>
                      <a:cs typeface="+mn-ea"/>
                      <a:sym typeface="+mn-lt"/>
                    </a:rPr>
                    <a:t> and Gender </a:t>
                  </a:r>
                  <a14:m>
                    <m:oMath xmlns:m="http://schemas.openxmlformats.org/officeDocument/2006/math">
                      <m:r>
                        <a:rPr lang="en-US" altLang="zh-CN" sz="24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𝑮</m:t>
                      </m:r>
                    </m:oMath>
                  </a14:m>
                  <a:endParaRPr lang="en-US" altLang="zh-CN" sz="2400" b="1" dirty="0">
                    <a:solidFill>
                      <a:srgbClr val="293247"/>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46" name="Rectangle 40">
                  <a:extLst>
                    <a:ext uri="{FF2B5EF4-FFF2-40B4-BE49-F238E27FC236}">
                      <a16:creationId xmlns:a16="http://schemas.microsoft.com/office/drawing/2014/main" id="{A968F162-A24E-4890-AAA0-ECCD7AD3D089}"/>
                    </a:ext>
                  </a:extLst>
                </p:cNvPr>
                <p:cNvSpPr>
                  <a:spLocks noRot="1" noChangeAspect="1" noMove="1" noResize="1" noEditPoints="1" noAdjustHandles="1" noChangeArrowheads="1" noChangeShapeType="1" noTextEdit="1"/>
                </p:cNvSpPr>
                <p:nvPr/>
              </p:nvSpPr>
              <p:spPr>
                <a:xfrm>
                  <a:off x="385343" y="4217567"/>
                  <a:ext cx="5858085" cy="497957"/>
                </a:xfrm>
                <a:prstGeom prst="rect">
                  <a:avLst/>
                </a:prstGeom>
                <a:blipFill>
                  <a:blip r:embed="rId5"/>
                  <a:stretch>
                    <a:fillRect l="-1665" t="-3659" b="-329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CD89FEFA-1E19-4DA8-9801-51017FEFC1B1}"/>
                    </a:ext>
                  </a:extLst>
                </p:cNvPr>
                <p:cNvSpPr txBox="1"/>
                <p:nvPr/>
              </p:nvSpPr>
              <p:spPr>
                <a:xfrm>
                  <a:off x="385343" y="4721983"/>
                  <a:ext cx="6215482" cy="1956561"/>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altLang="zh-CN" sz="1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𝑶</m:t>
                      </m:r>
                    </m:oMath>
                  </a14:m>
                  <a:r>
                    <a:rPr lang="en-US" sz="1200" dirty="0">
                      <a:solidFill>
                        <a:srgbClr val="767171">
                          <a:lumMod val="95000"/>
                          <a:lumOff val="5000"/>
                        </a:srgbClr>
                      </a:solidFill>
                      <a:latin typeface="微软雅黑"/>
                      <a:ea typeface="微软雅黑"/>
                      <a:cs typeface="+mn-ea"/>
                      <a:sym typeface="+mn-lt"/>
                    </a:rPr>
                    <a:t> </a:t>
                  </a:r>
                  <a:r>
                    <a:rPr lang="en-US" altLang="zh-CN" sz="1200" dirty="0">
                      <a:solidFill>
                        <a:srgbClr val="767171">
                          <a:lumMod val="95000"/>
                          <a:lumOff val="5000"/>
                        </a:srgbClr>
                      </a:solidFill>
                      <a:cs typeface="+mn-ea"/>
                      <a:sym typeface="+mn-lt"/>
                    </a:rPr>
                    <a:t>includes words like "doctor," "nurse," etc., which are frequently expressed as biased terms rather than neutral ones. In our experiments, we assign both a uniform distribution and a distribution presented by labor statistics from an official US website [1] to the occupation words' probability distribution. </a:t>
                  </a:r>
                  <a:endParaRPr lang="en-US" altLang="zh-CN" sz="1200" b="0" i="1" dirty="0">
                    <a:solidFill>
                      <a:srgbClr val="293247"/>
                    </a:solidFill>
                    <a:latin typeface="Cambria Math" panose="02040503050406030204" pitchFamily="18" charset="0"/>
                    <a:ea typeface="微软雅黑"/>
                    <a:cs typeface="+mn-ea"/>
                    <a:sym typeface="+mn-lt"/>
                  </a:endParaRPr>
                </a:p>
                <a:p>
                  <a:pPr marL="285750" indent="-285750" defTabSz="1217476">
                    <a:buFont typeface="Arial" panose="020B0604020202020204" pitchFamily="34" charset="0"/>
                    <a:buChar char="•"/>
                  </a:pPr>
                  <a14:m>
                    <m:oMath xmlns:m="http://schemas.openxmlformats.org/officeDocument/2006/math">
                      <m:r>
                        <a:rPr lang="en-US" altLang="zh-CN" sz="1200" b="1" i="1" smtClean="0">
                          <a:solidFill>
                            <a:srgbClr val="293247"/>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𝑮</m:t>
                      </m:r>
                    </m:oMath>
                  </a14:m>
                  <a:r>
                    <a:rPr lang="en-US" sz="1200" dirty="0">
                      <a:solidFill>
                        <a:srgbClr val="767171">
                          <a:lumMod val="95000"/>
                          <a:lumOff val="5000"/>
                        </a:srgbClr>
                      </a:solidFill>
                      <a:latin typeface="微软雅黑"/>
                      <a:ea typeface="微软雅黑"/>
                      <a:cs typeface="+mn-ea"/>
                      <a:sym typeface="+mn-lt"/>
                    </a:rPr>
                    <a:t> (in the binary gender </a:t>
                  </a:r>
                  <a:r>
                    <a:rPr lang="en-US" sz="1200" dirty="0">
                      <a:solidFill>
                        <a:srgbClr val="767171">
                          <a:lumMod val="95000"/>
                          <a:lumOff val="5000"/>
                        </a:srgbClr>
                      </a:solidFill>
                      <a:cs typeface="+mn-ea"/>
                      <a:sym typeface="+mn-lt"/>
                    </a:rPr>
                    <a:t>setting) typically contains two sub-tuples, namely </a:t>
                  </a:r>
                  <a14:m>
                    <m:oMath xmlns:m="http://schemas.openxmlformats.org/officeDocument/2006/math">
                      <m:sSub>
                        <m:sSubPr>
                          <m:ctrlPr>
                            <a:rPr lang="en-US" sz="1200" b="1" i="1" smtClean="0">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sz="1200" b="1">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𝐺</m:t>
                          </m:r>
                        </m:e>
                        <m:sub>
                          <m:r>
                            <a:rPr lang="en-US" sz="1200" b="1">
                              <a:solidFill>
                                <a:srgbClr val="75BBF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𝑚𝑎𝑠𝑐𝑢𝑙𝑖𝑛𝑒</m:t>
                          </m:r>
                        </m:sub>
                      </m:sSub>
                    </m:oMath>
                  </a14:m>
                  <a:r>
                    <a:rPr lang="en-US" sz="1200" dirty="0">
                      <a:solidFill>
                        <a:srgbClr val="767171">
                          <a:lumMod val="95000"/>
                          <a:lumOff val="5000"/>
                        </a:srgbClr>
                      </a:solidFill>
                      <a:cs typeface="+mn-ea"/>
                      <a:sym typeface="+mn-lt"/>
                    </a:rPr>
                    <a:t> and </a:t>
                  </a:r>
                  <a14:m>
                    <m:oMath xmlns:m="http://schemas.openxmlformats.org/officeDocument/2006/math">
                      <m:sSub>
                        <m:sSubPr>
                          <m:ctrlPr>
                            <a:rPr lang="en-US" altLang="zh-CN" sz="1200" b="1" i="1" smtClean="0">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ctrlPr>
                        </m:sSubPr>
                        <m:e>
                          <m:r>
                            <a:rPr lang="en-US" altLang="zh-CN" sz="1200" b="1">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𝐺</m:t>
                          </m:r>
                        </m:e>
                        <m:sub>
                          <m:r>
                            <a:rPr lang="en-US" altLang="zh-CN" sz="1200" b="1">
                              <a:solidFill>
                                <a:srgbClr val="CB416B"/>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𝑓𝑒𝑚𝑖𝑛𝑖𝑛𝑒</m:t>
                          </m:r>
                        </m:sub>
                      </m:sSub>
                    </m:oMath>
                  </a14:m>
                  <a:r>
                    <a:rPr lang="en-US" sz="1200" dirty="0">
                      <a:solidFill>
                        <a:srgbClr val="767171">
                          <a:lumMod val="95000"/>
                          <a:lumOff val="5000"/>
                        </a:srgbClr>
                      </a:solidFill>
                      <a:cs typeface="+mn-ea"/>
                      <a:sym typeface="+mn-lt"/>
                    </a:rPr>
                    <a:t>, with the former consisting of words like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he</a:t>
                  </a:r>
                  <a:r>
                    <a:rPr lang="en-US" sz="1200" dirty="0">
                      <a:solidFill>
                        <a:srgbClr val="767171">
                          <a:lumMod val="95000"/>
                          <a:lumOff val="5000"/>
                        </a:srgbClr>
                      </a:solidFill>
                      <a:cs typeface="+mn-ea"/>
                      <a:sym typeface="+mn-lt"/>
                    </a:rPr>
                    <a:t>,"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man</a:t>
                  </a:r>
                  <a:r>
                    <a:rPr lang="en-US" sz="1200" dirty="0">
                      <a:solidFill>
                        <a:srgbClr val="767171">
                          <a:lumMod val="95000"/>
                          <a:lumOff val="5000"/>
                        </a:srgbClr>
                      </a:solidFill>
                      <a:cs typeface="+mn-ea"/>
                      <a:sym typeface="+mn-lt"/>
                    </a:rPr>
                    <a:t>," "</a:t>
                  </a:r>
                  <a:r>
                    <a:rPr lang="en-US" sz="1200" b="1" dirty="0">
                      <a:solidFill>
                        <a:srgbClr val="75BBFD"/>
                      </a:solidFill>
                      <a:effectLst>
                        <a:outerShdw blurRad="38100" dist="38100" dir="2700000" algn="tl">
                          <a:srgbClr val="000000">
                            <a:alpha val="43137"/>
                          </a:srgbClr>
                        </a:outerShdw>
                      </a:effectLst>
                      <a:latin typeface="微软雅黑"/>
                      <a:ea typeface="微软雅黑"/>
                      <a:cs typeface="+mn-ea"/>
                      <a:sym typeface="+mn-lt"/>
                    </a:rPr>
                    <a:t>grandfather</a:t>
                  </a:r>
                  <a:r>
                    <a:rPr lang="en-US" sz="1200" dirty="0">
                      <a:solidFill>
                        <a:srgbClr val="767171">
                          <a:lumMod val="95000"/>
                          <a:lumOff val="5000"/>
                        </a:srgbClr>
                      </a:solidFill>
                      <a:cs typeface="+mn-ea"/>
                      <a:sym typeface="+mn-lt"/>
                    </a:rPr>
                    <a:t>," etc., and the latter of corresponding words like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she</a:t>
                  </a:r>
                  <a:r>
                    <a:rPr lang="en-US" sz="1200" dirty="0">
                      <a:solidFill>
                        <a:srgbClr val="767171">
                          <a:lumMod val="95000"/>
                          <a:lumOff val="5000"/>
                        </a:srgbClr>
                      </a:solidFill>
                      <a:cs typeface="+mn-ea"/>
                      <a:sym typeface="+mn-lt"/>
                    </a:rPr>
                    <a:t>,"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woman</a:t>
                  </a:r>
                  <a:r>
                    <a:rPr lang="en-US" sz="1200" dirty="0">
                      <a:solidFill>
                        <a:srgbClr val="767171">
                          <a:lumMod val="95000"/>
                          <a:lumOff val="5000"/>
                        </a:srgbClr>
                      </a:solidFill>
                      <a:cs typeface="+mn-ea"/>
                      <a:sym typeface="+mn-lt"/>
                    </a:rPr>
                    <a:t>," "</a:t>
                  </a:r>
                  <a:r>
                    <a:rPr lang="en-US" sz="1200" b="1" dirty="0">
                      <a:solidFill>
                        <a:srgbClr val="CB416B"/>
                      </a:solidFill>
                      <a:effectLst>
                        <a:outerShdw blurRad="38100" dist="38100" dir="2700000" algn="tl">
                          <a:srgbClr val="000000">
                            <a:alpha val="43137"/>
                          </a:srgbClr>
                        </a:outerShdw>
                      </a:effectLst>
                      <a:latin typeface="微软雅黑"/>
                      <a:ea typeface="微软雅黑"/>
                      <a:cs typeface="+mn-ea"/>
                      <a:sym typeface="+mn-lt"/>
                    </a:rPr>
                    <a:t>grandmother</a:t>
                  </a:r>
                  <a:r>
                    <a:rPr lang="en-US" sz="1200" dirty="0">
                      <a:solidFill>
                        <a:srgbClr val="767171">
                          <a:lumMod val="95000"/>
                          <a:lumOff val="5000"/>
                        </a:srgbClr>
                      </a:solidFill>
                      <a:cs typeface="+mn-ea"/>
                      <a:sym typeface="+mn-lt"/>
                    </a:rPr>
                    <a:t>," etc. [2]</a:t>
                  </a:r>
                </a:p>
                <a:p>
                  <a:pPr defTabSz="1217476"/>
                  <a:r>
                    <a:rPr lang="en-US" sz="1200" dirty="0">
                      <a:solidFill>
                        <a:srgbClr val="767171">
                          <a:lumMod val="95000"/>
                          <a:lumOff val="5000"/>
                        </a:srgbClr>
                      </a:solidFill>
                      <a:latin typeface="微软雅黑"/>
                      <a:ea typeface="微软雅黑"/>
                      <a:cs typeface="+mn-ea"/>
                      <a:sym typeface="+mn-lt"/>
                    </a:rPr>
                    <a:t>[1] </a:t>
                  </a:r>
                  <a:r>
                    <a:rPr lang="en-US" altLang="zh-CN" sz="1200" dirty="0">
                      <a:solidFill>
                        <a:srgbClr val="767171">
                          <a:lumMod val="95000"/>
                          <a:lumOff val="5000"/>
                        </a:srgbClr>
                      </a:solidFill>
                      <a:cs typeface="+mn-ea"/>
                      <a:sym typeface="+mn-lt"/>
                    </a:rPr>
                    <a:t>https://www.bls.gov/emp/tables/emp-by-detailed-occupation.htm</a:t>
                  </a:r>
                </a:p>
                <a:p>
                  <a:pPr defTabSz="1217476"/>
                  <a:r>
                    <a:rPr lang="en-US" sz="1200" dirty="0">
                      <a:solidFill>
                        <a:srgbClr val="767171">
                          <a:lumMod val="95000"/>
                          <a:lumOff val="5000"/>
                        </a:srgbClr>
                      </a:solidFill>
                      <a:cs typeface="+mn-ea"/>
                      <a:sym typeface="+mn-lt"/>
                    </a:rPr>
                    <a:t>[2] </a:t>
                  </a:r>
                  <a:r>
                    <a:rPr lang="en-US" altLang="zh-CN" sz="1200" dirty="0">
                      <a:solidFill>
                        <a:srgbClr val="767171">
                          <a:lumMod val="95000"/>
                          <a:lumOff val="5000"/>
                        </a:srgbClr>
                      </a:solidFill>
                      <a:cs typeface="+mn-ea"/>
                      <a:sym typeface="+mn-lt"/>
                    </a:rPr>
                    <a:t>https://github.com/ecmonsen/gendered_words</a:t>
                  </a:r>
                  <a:endParaRPr lang="en-US" sz="1200" dirty="0">
                    <a:solidFill>
                      <a:srgbClr val="767171">
                        <a:lumMod val="95000"/>
                        <a:lumOff val="5000"/>
                      </a:srgbClr>
                    </a:solidFill>
                    <a:cs typeface="+mn-ea"/>
                    <a:sym typeface="+mn-lt"/>
                  </a:endParaRPr>
                </a:p>
              </p:txBody>
            </p:sp>
          </mc:Choice>
          <mc:Fallback xmlns="">
            <p:sp>
              <p:nvSpPr>
                <p:cNvPr id="45" name="文本框 44">
                  <a:extLst>
                    <a:ext uri="{FF2B5EF4-FFF2-40B4-BE49-F238E27FC236}">
                      <a16:creationId xmlns:a16="http://schemas.microsoft.com/office/drawing/2014/main" id="{CD89FEFA-1E19-4DA8-9801-51017FEFC1B1}"/>
                    </a:ext>
                  </a:extLst>
                </p:cNvPr>
                <p:cNvSpPr txBox="1">
                  <a:spLocks noRot="1" noChangeAspect="1" noMove="1" noResize="1" noEditPoints="1" noAdjustHandles="1" noChangeArrowheads="1" noChangeShapeType="1" noTextEdit="1"/>
                </p:cNvSpPr>
                <p:nvPr/>
              </p:nvSpPr>
              <p:spPr>
                <a:xfrm>
                  <a:off x="385343" y="4721983"/>
                  <a:ext cx="6215482" cy="1956561"/>
                </a:xfrm>
                <a:prstGeom prst="rect">
                  <a:avLst/>
                </a:prstGeom>
                <a:blipFill>
                  <a:blip r:embed="rId6"/>
                  <a:stretch>
                    <a:fillRect t="-312" b="-1246"/>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grpSp>
      <p:sp>
        <p:nvSpPr>
          <p:cNvPr id="51" name="矩形: 圆角 50">
            <a:extLst>
              <a:ext uri="{FF2B5EF4-FFF2-40B4-BE49-F238E27FC236}">
                <a16:creationId xmlns:a16="http://schemas.microsoft.com/office/drawing/2014/main" id="{ECCBE00B-6AB3-4432-9EA5-096D0EAC9CDF}"/>
              </a:ext>
            </a:extLst>
          </p:cNvPr>
          <p:cNvSpPr/>
          <p:nvPr/>
        </p:nvSpPr>
        <p:spPr>
          <a:xfrm>
            <a:off x="218148" y="1722814"/>
            <a:ext cx="896277" cy="325062"/>
          </a:xfrm>
          <a:prstGeom prst="roundRect">
            <a:avLst/>
          </a:prstGeom>
          <a:noFill/>
          <a:ln w="76200">
            <a:solidFill>
              <a:srgbClr val="7F7F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72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872DB0F6-CFE1-47CF-9B74-9A774D0CEE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148" y="846354"/>
            <a:ext cx="11755704" cy="3928983"/>
          </a:xfrm>
          <a:prstGeom prst="rect">
            <a:avLst/>
          </a:prstGeom>
        </p:spPr>
      </p:pic>
      <p:sp>
        <p:nvSpPr>
          <p:cNvPr id="32" name="矩形: 圆角 31">
            <a:extLst>
              <a:ext uri="{FF2B5EF4-FFF2-40B4-BE49-F238E27FC236}">
                <a16:creationId xmlns:a16="http://schemas.microsoft.com/office/drawing/2014/main" id="{28025D3E-ABEF-458C-A5FB-221E280DE185}"/>
              </a:ext>
            </a:extLst>
          </p:cNvPr>
          <p:cNvSpPr/>
          <p:nvPr/>
        </p:nvSpPr>
        <p:spPr>
          <a:xfrm>
            <a:off x="218148" y="1722814"/>
            <a:ext cx="896277" cy="325062"/>
          </a:xfrm>
          <a:prstGeom prst="roundRect">
            <a:avLst/>
          </a:prstGeom>
          <a:noFill/>
          <a:ln w="76200">
            <a:solidFill>
              <a:srgbClr val="BA8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5133"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Problem Formulation</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12" name="文本框 11">
            <a:extLst>
              <a:ext uri="{FF2B5EF4-FFF2-40B4-BE49-F238E27FC236}">
                <a16:creationId xmlns:a16="http://schemas.microsoft.com/office/drawing/2014/main" id="{C584372D-043A-4990-B29B-A0134A6A7D7C}"/>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8</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35" name="组合 34">
            <a:extLst>
              <a:ext uri="{FF2B5EF4-FFF2-40B4-BE49-F238E27FC236}">
                <a16:creationId xmlns:a16="http://schemas.microsoft.com/office/drawing/2014/main" id="{77DEAA4D-42EE-497F-80A4-35EF841F0BB3}"/>
              </a:ext>
            </a:extLst>
          </p:cNvPr>
          <p:cNvGrpSpPr/>
          <p:nvPr/>
        </p:nvGrpSpPr>
        <p:grpSpPr>
          <a:xfrm>
            <a:off x="314116" y="4583508"/>
            <a:ext cx="11525459" cy="1883967"/>
            <a:chOff x="314116" y="4583508"/>
            <a:chExt cx="11525459" cy="1883967"/>
          </a:xfrm>
        </p:grpSpPr>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ABE423B-6A3E-47DC-9618-BAD3E19ECD50}"/>
                    </a:ext>
                  </a:extLst>
                </p:cNvPr>
                <p:cNvSpPr txBox="1"/>
                <p:nvPr/>
              </p:nvSpPr>
              <p:spPr>
                <a:xfrm>
                  <a:off x="314116" y="5082480"/>
                  <a:ext cx="11525459" cy="1384995"/>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400" dirty="0">
                      <a:solidFill>
                        <a:srgbClr val="767171">
                          <a:lumMod val="95000"/>
                          <a:lumOff val="5000"/>
                        </a:srgbClr>
                      </a:solidFill>
                      <a:latin typeface="微软雅黑"/>
                      <a:ea typeface="微软雅黑"/>
                      <a:cs typeface="+mn-ea"/>
                      <a:sym typeface="+mn-lt"/>
                    </a:rPr>
                    <a:t> consists of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(template, template's probability) tuples</a:t>
                  </a:r>
                  <a:r>
                    <a:rPr lang="en-US" sz="1400" dirty="0">
                      <a:solidFill>
                        <a:srgbClr val="767171">
                          <a:lumMod val="95000"/>
                          <a:lumOff val="5000"/>
                        </a:srgbClr>
                      </a:solidFill>
                      <a:latin typeface="微软雅黑"/>
                      <a:ea typeface="微软雅黑"/>
                      <a:cs typeface="+mn-ea"/>
                      <a:sym typeface="+mn-lt"/>
                    </a:rPr>
                    <a:t>, with both the templates and their probability scraped and calculated </a:t>
                  </a:r>
                  <a:r>
                    <a:rPr lang="en-US" sz="1400" dirty="0">
                      <a:solidFill>
                        <a:srgbClr val="767171">
                          <a:lumMod val="95000"/>
                          <a:lumOff val="5000"/>
                        </a:srgbClr>
                      </a:solidFill>
                      <a:cs typeface="+mn-ea"/>
                      <a:sym typeface="+mn-lt"/>
                    </a:rPr>
                    <a:t>from randomly selected 10,000 entity passages from Wikipedia;</a:t>
                  </a:r>
                  <a:endParaRPr lang="en-US" sz="1400" dirty="0">
                    <a:solidFill>
                      <a:srgbClr val="767171">
                        <a:lumMod val="95000"/>
                        <a:lumOff val="5000"/>
                      </a:srgbClr>
                    </a:solidFill>
                    <a:latin typeface="微软雅黑"/>
                    <a:ea typeface="微软雅黑"/>
                    <a:cs typeface="+mn-ea"/>
                    <a:sym typeface="+mn-lt"/>
                  </a:endParaRPr>
                </a:p>
                <a:p>
                  <a:pPr marL="285750" indent="-285750" defTabSz="1217476">
                    <a:buFont typeface="Arial" panose="020B0604020202020204" pitchFamily="34" charset="0"/>
                    <a:buChar char="•"/>
                  </a:pPr>
                  <a:r>
                    <a:rPr lang="en-US" sz="1400" dirty="0">
                      <a:solidFill>
                        <a:srgbClr val="767171">
                          <a:lumMod val="95000"/>
                          <a:lumOff val="5000"/>
                        </a:srgbClr>
                      </a:solidFill>
                      <a:latin typeface="微软雅黑"/>
                      <a:ea typeface="微软雅黑"/>
                      <a:cs typeface="+mn-ea"/>
                      <a:sym typeface="+mn-lt"/>
                    </a:rPr>
                    <a:t>These templates are generally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devoid</a:t>
                  </a:r>
                  <a:r>
                    <a:rPr lang="en-US" sz="1400" dirty="0">
                      <a:solidFill>
                        <a:srgbClr val="BA8D2D"/>
                      </a:solidFill>
                      <a:latin typeface="微软雅黑"/>
                      <a:ea typeface="微软雅黑"/>
                      <a:cs typeface="+mn-ea"/>
                      <a:sym typeface="+mn-lt"/>
                    </a:rPr>
                    <a:t>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of information indicating any of the attributes or the attributes' sub-categories</a:t>
                  </a:r>
                  <a:r>
                    <a:rPr lang="en-US" sz="1400" dirty="0">
                      <a:solidFill>
                        <a:srgbClr val="767171">
                          <a:lumMod val="95000"/>
                          <a:lumOff val="5000"/>
                        </a:srgbClr>
                      </a:solidFill>
                      <a:latin typeface="微软雅黑"/>
                      <a:ea typeface="微软雅黑"/>
                      <a:cs typeface="+mn-ea"/>
                      <a:sym typeface="+mn-lt"/>
                    </a:rPr>
                    <a:t>. For example, "[X] said that [Y]," which contains no implication regarding the gender, religion, race, or other characteristics of the sentence's subject, could be in </a:t>
                  </a:r>
                  <a14:m>
                    <m:oMath xmlns:m="http://schemas.openxmlformats.org/officeDocument/2006/math">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400" dirty="0">
                      <a:solidFill>
                        <a:srgbClr val="767171">
                          <a:lumMod val="95000"/>
                          <a:lumOff val="5000"/>
                        </a:srgbClr>
                      </a:solidFill>
                      <a:latin typeface="微软雅黑"/>
                      <a:ea typeface="微软雅黑"/>
                      <a:cs typeface="+mn-ea"/>
                      <a:sym typeface="+mn-lt"/>
                    </a:rPr>
                    <a:t>;</a:t>
                  </a:r>
                </a:p>
                <a:p>
                  <a:pPr marL="285750" indent="-285750" defTabSz="1217476">
                    <a:buFont typeface="Arial" panose="020B0604020202020204" pitchFamily="34" charset="0"/>
                    <a:buChar char="•"/>
                  </a:pP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template with higher probability in general passes on less misleading information.</a:t>
                  </a:r>
                </a:p>
              </p:txBody>
            </p:sp>
          </mc:Choice>
          <mc:Fallback xmlns="">
            <p:sp>
              <p:nvSpPr>
                <p:cNvPr id="36" name="文本框 35">
                  <a:extLst>
                    <a:ext uri="{FF2B5EF4-FFF2-40B4-BE49-F238E27FC236}">
                      <a16:creationId xmlns:a16="http://schemas.microsoft.com/office/drawing/2014/main" id="{DABE423B-6A3E-47DC-9618-BAD3E19ECD50}"/>
                    </a:ext>
                  </a:extLst>
                </p:cNvPr>
                <p:cNvSpPr txBox="1">
                  <a:spLocks noRot="1" noChangeAspect="1" noMove="1" noResize="1" noEditPoints="1" noAdjustHandles="1" noChangeArrowheads="1" noChangeShapeType="1" noTextEdit="1"/>
                </p:cNvSpPr>
                <p:nvPr/>
              </p:nvSpPr>
              <p:spPr>
                <a:xfrm>
                  <a:off x="314116" y="5082480"/>
                  <a:ext cx="11525459" cy="1384995"/>
                </a:xfrm>
                <a:prstGeom prst="rect">
                  <a:avLst/>
                </a:prstGeom>
                <a:blipFill>
                  <a:blip r:embed="rId4"/>
                  <a:stretch>
                    <a:fillRect l="-159" t="-1322" b="-5286"/>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Rectangle 40">
                  <a:extLst>
                    <a:ext uri="{FF2B5EF4-FFF2-40B4-BE49-F238E27FC236}">
                      <a16:creationId xmlns:a16="http://schemas.microsoft.com/office/drawing/2014/main" id="{505CEB6E-C82B-4FA5-89C1-92E54CAC72F7}"/>
                    </a:ext>
                  </a:extLst>
                </p:cNvPr>
                <p:cNvSpPr/>
                <p:nvPr/>
              </p:nvSpPr>
              <p:spPr>
                <a:xfrm>
                  <a:off x="314116" y="4583508"/>
                  <a:ext cx="3867359" cy="497957"/>
                </a:xfrm>
                <a:prstGeom prst="rect">
                  <a:avLst/>
                </a:prstGeom>
              </p:spPr>
              <p:txBody>
                <a:bodyPr wrap="square" lIns="91440" tIns="45720" rIns="91440" bIns="45720">
                  <a:spAutoFit/>
                </a:bodyPr>
                <a:lstStyle/>
                <a:p>
                  <a:pPr defTabSz="913508">
                    <a:lnSpc>
                      <a:spcPct val="120000"/>
                    </a:lnSpc>
                  </a:pPr>
                  <a:r>
                    <a:rPr lang="en-US" altLang="zh-CN" sz="2400" b="1" dirty="0">
                      <a:solidFill>
                        <a:srgbClr val="BA8D2D"/>
                      </a:solidFill>
                      <a:effectLst>
                        <a:outerShdw blurRad="38100" dist="38100" dir="2700000" algn="tl">
                          <a:srgbClr val="000000">
                            <a:alpha val="43137"/>
                          </a:srgbClr>
                        </a:outerShdw>
                      </a:effectLst>
                      <a:cs typeface="+mn-ea"/>
                      <a:sym typeface="+mn-lt"/>
                    </a:rPr>
                    <a:t>Template </a:t>
                  </a:r>
                  <a14:m>
                    <m:oMath xmlns:m="http://schemas.openxmlformats.org/officeDocument/2006/math">
                      <m:r>
                        <a:rPr lang="en-US" altLang="zh-CN" sz="2400" b="1" i="1" smtClean="0">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𝑻</m:t>
                      </m:r>
                    </m:oMath>
                  </a14:m>
                  <a:endPar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7" name="Rectangle 40">
                  <a:extLst>
                    <a:ext uri="{FF2B5EF4-FFF2-40B4-BE49-F238E27FC236}">
                      <a16:creationId xmlns:a16="http://schemas.microsoft.com/office/drawing/2014/main" id="{505CEB6E-C82B-4FA5-89C1-92E54CAC72F7}"/>
                    </a:ext>
                  </a:extLst>
                </p:cNvPr>
                <p:cNvSpPr>
                  <a:spLocks noRot="1" noChangeAspect="1" noMove="1" noResize="1" noEditPoints="1" noAdjustHandles="1" noChangeArrowheads="1" noChangeShapeType="1" noTextEdit="1"/>
                </p:cNvSpPr>
                <p:nvPr/>
              </p:nvSpPr>
              <p:spPr>
                <a:xfrm>
                  <a:off x="314116" y="4583508"/>
                  <a:ext cx="3867359" cy="497957"/>
                </a:xfrm>
                <a:prstGeom prst="rect">
                  <a:avLst/>
                </a:prstGeom>
                <a:blipFill>
                  <a:blip r:embed="rId5"/>
                  <a:stretch>
                    <a:fillRect l="-2681" t="-3659" b="-32927"/>
                  </a:stretch>
                </a:blipFill>
              </p:spPr>
              <p:txBody>
                <a:bodyPr/>
                <a:lstStyle/>
                <a:p>
                  <a:r>
                    <a:rPr lang="zh-CN" altLang="en-US">
                      <a:noFill/>
                    </a:rPr>
                    <a:t> </a:t>
                  </a:r>
                </a:p>
              </p:txBody>
            </p:sp>
          </mc:Fallback>
        </mc:AlternateContent>
      </p:grpSp>
      <p:sp>
        <p:nvSpPr>
          <p:cNvPr id="38" name="矩形: 圆角 37">
            <a:extLst>
              <a:ext uri="{FF2B5EF4-FFF2-40B4-BE49-F238E27FC236}">
                <a16:creationId xmlns:a16="http://schemas.microsoft.com/office/drawing/2014/main" id="{896835D0-00C2-41FD-9B73-EF722376505B}"/>
              </a:ext>
            </a:extLst>
          </p:cNvPr>
          <p:cNvSpPr/>
          <p:nvPr/>
        </p:nvSpPr>
        <p:spPr>
          <a:xfrm>
            <a:off x="5972175" y="1732338"/>
            <a:ext cx="1523998" cy="1913406"/>
          </a:xfrm>
          <a:prstGeom prst="roundRect">
            <a:avLst/>
          </a:prstGeom>
          <a:noFill/>
          <a:ln w="76200">
            <a:solidFill>
              <a:srgbClr val="7F7F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EA484651-D7F8-495E-B684-B2D91105A650}"/>
              </a:ext>
            </a:extLst>
          </p:cNvPr>
          <p:cNvSpPr/>
          <p:nvPr/>
        </p:nvSpPr>
        <p:spPr>
          <a:xfrm>
            <a:off x="733426" y="3258162"/>
            <a:ext cx="1097490" cy="227375"/>
          </a:xfrm>
          <a:prstGeom prst="roundRect">
            <a:avLst/>
          </a:prstGeom>
          <a:noFill/>
          <a:ln w="76200">
            <a:solidFill>
              <a:srgbClr val="7F7F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E63975E4-994D-498A-AD96-EE4E2E6CFE43}"/>
              </a:ext>
            </a:extLst>
          </p:cNvPr>
          <p:cNvSpPr/>
          <p:nvPr/>
        </p:nvSpPr>
        <p:spPr>
          <a:xfrm>
            <a:off x="9458325" y="1778283"/>
            <a:ext cx="1714499" cy="227375"/>
          </a:xfrm>
          <a:prstGeom prst="roundRect">
            <a:avLst/>
          </a:prstGeom>
          <a:noFill/>
          <a:ln w="76200">
            <a:solidFill>
              <a:srgbClr val="7F7F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1980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116" y="254849"/>
            <a:ext cx="11424073" cy="590973"/>
            <a:chOff x="371" y="301"/>
            <a:chExt cx="13493" cy="698"/>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6645" cy="691"/>
            </a:xfrm>
            <a:prstGeom prst="rect">
              <a:avLst/>
            </a:prstGeom>
            <a:noFill/>
          </p:spPr>
          <p:txBody>
            <a:bodyPr wrap="none" rtlCol="0">
              <a:spAutoFit/>
            </a:bodyPr>
            <a:lstStyle/>
            <a:p>
              <a:pPr defTabSz="1217476"/>
              <a:r>
                <a:rPr lang="en-US" altLang="zh-CN" sz="3200" dirty="0">
                  <a:solidFill>
                    <a:srgbClr val="767171">
                      <a:lumMod val="100000"/>
                    </a:srgbClr>
                  </a:solidFill>
                  <a:latin typeface="微软雅黑"/>
                  <a:ea typeface="微软雅黑"/>
                  <a:cs typeface="+mn-ea"/>
                  <a:sym typeface="+mn-lt"/>
                </a:rPr>
                <a:t>Template Sampling Method</a:t>
              </a:r>
              <a:endParaRPr lang="zh-CN" altLang="en-US" sz="3200" dirty="0">
                <a:solidFill>
                  <a:srgbClr val="767171">
                    <a:lumMod val="100000"/>
                  </a:srgbClr>
                </a:solidFill>
                <a:latin typeface="微软雅黑"/>
                <a:ea typeface="微软雅黑"/>
                <a:cs typeface="+mn-ea"/>
                <a:sym typeface="+mn-lt"/>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476"/>
              <a:endParaRPr lang="zh-CN" altLang="en-US" dirty="0">
                <a:solidFill>
                  <a:srgbClr val="000000"/>
                </a:solidFill>
                <a:latin typeface="微软雅黑"/>
                <a:ea typeface="微软雅黑"/>
                <a:cs typeface="+mn-ea"/>
                <a:sym typeface="+mn-lt"/>
              </a:endParaRPr>
            </a:p>
          </p:txBody>
        </p:sp>
      </p:grpSp>
      <p:sp>
        <p:nvSpPr>
          <p:cNvPr id="31" name="文本框 30">
            <a:extLst>
              <a:ext uri="{FF2B5EF4-FFF2-40B4-BE49-F238E27FC236}">
                <a16:creationId xmlns:a16="http://schemas.microsoft.com/office/drawing/2014/main" id="{B829D130-4FFE-487A-A8EA-8CEB275A997D}"/>
              </a:ext>
            </a:extLst>
          </p:cNvPr>
          <p:cNvSpPr txBox="1"/>
          <p:nvPr/>
        </p:nvSpPr>
        <p:spPr>
          <a:xfrm>
            <a:off x="11630025" y="6467475"/>
            <a:ext cx="327334" cy="369332"/>
          </a:xfrm>
          <a:prstGeom prst="rect">
            <a:avLst/>
          </a:prstGeom>
          <a:noFill/>
        </p:spPr>
        <p:txBody>
          <a:bodyPr wrap="none" rtlCol="0">
            <a:spAutoFit/>
          </a:bodyPr>
          <a:lstStyle/>
          <a:p>
            <a:pPr defTabSz="1217476"/>
            <a:r>
              <a:rPr lang="en-US" altLang="zh-CN" b="1" dirty="0">
                <a:solidFill>
                  <a:srgbClr val="000000"/>
                </a:solidFill>
                <a:effectLst>
                  <a:outerShdw blurRad="38100" dist="38100" dir="2700000" algn="tl">
                    <a:srgbClr val="000000">
                      <a:alpha val="43137"/>
                    </a:srgbClr>
                  </a:outerShdw>
                </a:effectLst>
                <a:latin typeface="微软雅黑"/>
                <a:ea typeface="微软雅黑"/>
              </a:rPr>
              <a:t>9</a:t>
            </a:r>
            <a:endParaRPr lang="zh-CN" altLang="en-US" b="1" dirty="0">
              <a:solidFill>
                <a:srgbClr val="000000"/>
              </a:solidFill>
              <a:effectLst>
                <a:outerShdw blurRad="38100" dist="38100" dir="2700000" algn="tl">
                  <a:srgbClr val="000000">
                    <a:alpha val="43137"/>
                  </a:srgbClr>
                </a:outerShdw>
              </a:effectLst>
              <a:latin typeface="微软雅黑"/>
              <a:ea typeface="微软雅黑"/>
            </a:endParaRPr>
          </a:p>
        </p:txBody>
      </p:sp>
      <p:grpSp>
        <p:nvGrpSpPr>
          <p:cNvPr id="13" name="组合 12">
            <a:extLst>
              <a:ext uri="{FF2B5EF4-FFF2-40B4-BE49-F238E27FC236}">
                <a16:creationId xmlns:a16="http://schemas.microsoft.com/office/drawing/2014/main" id="{0EA3878F-EA35-439F-B75B-23FD6913942F}"/>
              </a:ext>
            </a:extLst>
          </p:cNvPr>
          <p:cNvGrpSpPr/>
          <p:nvPr/>
        </p:nvGrpSpPr>
        <p:grpSpPr>
          <a:xfrm>
            <a:off x="684292" y="1000962"/>
            <a:ext cx="10823415" cy="3712186"/>
            <a:chOff x="603676" y="966325"/>
            <a:chExt cx="10823415" cy="3712186"/>
          </a:xfrm>
        </p:grpSpPr>
        <p:pic>
          <p:nvPicPr>
            <p:cNvPr id="10" name="图片 9">
              <a:extLst>
                <a:ext uri="{FF2B5EF4-FFF2-40B4-BE49-F238E27FC236}">
                  <a16:creationId xmlns:a16="http://schemas.microsoft.com/office/drawing/2014/main" id="{1BE17A16-5BBE-4A18-A024-D64E3EC4F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76" y="1067255"/>
              <a:ext cx="5344754" cy="3510326"/>
            </a:xfrm>
            <a:prstGeom prst="rect">
              <a:avLst/>
            </a:prstGeom>
          </p:spPr>
        </p:pic>
        <p:pic>
          <p:nvPicPr>
            <p:cNvPr id="12" name="图片 11">
              <a:extLst>
                <a:ext uri="{FF2B5EF4-FFF2-40B4-BE49-F238E27FC236}">
                  <a16:creationId xmlns:a16="http://schemas.microsoft.com/office/drawing/2014/main" id="{BE0DC83B-DDFB-4799-BAB8-B0EE96D30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6325"/>
              <a:ext cx="5331091" cy="3712186"/>
            </a:xfrm>
            <a:prstGeom prst="rect">
              <a:avLst/>
            </a:prstGeom>
          </p:spPr>
        </p:pic>
      </p:grpSp>
      <p:grpSp>
        <p:nvGrpSpPr>
          <p:cNvPr id="15" name="组合 14">
            <a:extLst>
              <a:ext uri="{FF2B5EF4-FFF2-40B4-BE49-F238E27FC236}">
                <a16:creationId xmlns:a16="http://schemas.microsoft.com/office/drawing/2014/main" id="{CE47F06A-9092-4F4D-B553-5003297AC6CD}"/>
              </a:ext>
            </a:extLst>
          </p:cNvPr>
          <p:cNvGrpSpPr/>
          <p:nvPr/>
        </p:nvGrpSpPr>
        <p:grpSpPr>
          <a:xfrm>
            <a:off x="314116" y="4583508"/>
            <a:ext cx="11525459" cy="1883967"/>
            <a:chOff x="314116" y="4583508"/>
            <a:chExt cx="11525459" cy="1883967"/>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7988367-23E2-4E8A-B20A-0A22310E0E55}"/>
                    </a:ext>
                  </a:extLst>
                </p:cNvPr>
                <p:cNvSpPr txBox="1"/>
                <p:nvPr/>
              </p:nvSpPr>
              <p:spPr>
                <a:xfrm>
                  <a:off x="314116" y="5082480"/>
                  <a:ext cx="11525459" cy="1384995"/>
                </a:xfrm>
                <a:prstGeom prst="rect">
                  <a:avLst/>
                </a:prstGeom>
                <a:noFill/>
                <a:extLst>
                  <a:ext uri="{909E8E84-426E-40DD-AFC4-6F175D3DCCD1}">
                    <a14:hiddenFill>
                      <a:solidFill>
                        <a:srgbClr val="E84C53"/>
                      </a:solidFill>
                    </a14:hiddenFill>
                  </a:ext>
                </a:extLst>
              </p:spPr>
              <p:txBody>
                <a:bodyPr wrap="square" rtlCol="0">
                  <a:spAutoFit/>
                </a:bodyPr>
                <a:lstStyle/>
                <a:p>
                  <a:pPr marL="285750" indent="-285750" defTabSz="1217476">
                    <a:buFont typeface="Arial" panose="020B0604020202020204" pitchFamily="34" charset="0"/>
                    <a:buChar char="•"/>
                  </a:pPr>
                  <a14:m>
                    <m:oMath xmlns:m="http://schemas.openxmlformats.org/officeDocument/2006/math">
                      <m:r>
                        <a:rPr lang="en-US"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400" dirty="0">
                      <a:solidFill>
                        <a:srgbClr val="767171">
                          <a:lumMod val="95000"/>
                          <a:lumOff val="5000"/>
                        </a:srgbClr>
                      </a:solidFill>
                      <a:latin typeface="微软雅黑"/>
                      <a:ea typeface="微软雅黑"/>
                      <a:cs typeface="+mn-ea"/>
                      <a:sym typeface="+mn-lt"/>
                    </a:rPr>
                    <a:t> consists of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(template, template's probability) tuples</a:t>
                  </a:r>
                  <a:r>
                    <a:rPr lang="en-US" sz="1400" dirty="0">
                      <a:solidFill>
                        <a:srgbClr val="767171">
                          <a:lumMod val="95000"/>
                          <a:lumOff val="5000"/>
                        </a:srgbClr>
                      </a:solidFill>
                      <a:latin typeface="微软雅黑"/>
                      <a:ea typeface="微软雅黑"/>
                      <a:cs typeface="+mn-ea"/>
                      <a:sym typeface="+mn-lt"/>
                    </a:rPr>
                    <a:t>, with both the templates and their probability scraped and calculated </a:t>
                  </a:r>
                  <a:r>
                    <a:rPr lang="en-US" sz="1400" dirty="0">
                      <a:solidFill>
                        <a:srgbClr val="767171">
                          <a:lumMod val="95000"/>
                          <a:lumOff val="5000"/>
                        </a:srgbClr>
                      </a:solidFill>
                      <a:cs typeface="+mn-ea"/>
                      <a:sym typeface="+mn-lt"/>
                    </a:rPr>
                    <a:t>from randomly selected 10,000 entity passages from Wikipedia;</a:t>
                  </a:r>
                  <a:endParaRPr lang="en-US" sz="1400" dirty="0">
                    <a:solidFill>
                      <a:srgbClr val="767171">
                        <a:lumMod val="95000"/>
                        <a:lumOff val="5000"/>
                      </a:srgbClr>
                    </a:solidFill>
                    <a:latin typeface="微软雅黑"/>
                    <a:ea typeface="微软雅黑"/>
                    <a:cs typeface="+mn-ea"/>
                    <a:sym typeface="+mn-lt"/>
                  </a:endParaRPr>
                </a:p>
                <a:p>
                  <a:pPr marL="285750" indent="-285750" defTabSz="1217476">
                    <a:buFont typeface="Arial" panose="020B0604020202020204" pitchFamily="34" charset="0"/>
                    <a:buChar char="•"/>
                  </a:pPr>
                  <a:r>
                    <a:rPr lang="en-US" sz="1400" dirty="0">
                      <a:solidFill>
                        <a:srgbClr val="767171">
                          <a:lumMod val="95000"/>
                          <a:lumOff val="5000"/>
                        </a:srgbClr>
                      </a:solidFill>
                      <a:latin typeface="微软雅黑"/>
                      <a:ea typeface="微软雅黑"/>
                      <a:cs typeface="+mn-ea"/>
                      <a:sym typeface="+mn-lt"/>
                    </a:rPr>
                    <a:t>These templates are generally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devoid</a:t>
                  </a:r>
                  <a:r>
                    <a:rPr lang="en-US" sz="1400" dirty="0">
                      <a:solidFill>
                        <a:srgbClr val="BA8D2D"/>
                      </a:solidFill>
                      <a:latin typeface="微软雅黑"/>
                      <a:ea typeface="微软雅黑"/>
                      <a:cs typeface="+mn-ea"/>
                      <a:sym typeface="+mn-lt"/>
                    </a:rPr>
                    <a:t> </a:t>
                  </a: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of information indicating any of the attributes or the attributes' sub-categories</a:t>
                  </a:r>
                  <a:r>
                    <a:rPr lang="en-US" sz="1400" dirty="0">
                      <a:solidFill>
                        <a:srgbClr val="767171">
                          <a:lumMod val="95000"/>
                          <a:lumOff val="5000"/>
                        </a:srgbClr>
                      </a:solidFill>
                      <a:latin typeface="微软雅黑"/>
                      <a:ea typeface="微软雅黑"/>
                      <a:cs typeface="+mn-ea"/>
                      <a:sym typeface="+mn-lt"/>
                    </a:rPr>
                    <a:t>. For example, "[X] said that [Y]," which contains no implication regarding the gender, religion, race, or other characteristics of the sentence's subject, could be in </a:t>
                  </a:r>
                  <a14:m>
                    <m:oMath xmlns:m="http://schemas.openxmlformats.org/officeDocument/2006/math">
                      <m:r>
                        <a:rPr lang="en-US" altLang="zh-CN" sz="1400" b="1" i="1" smtClean="0">
                          <a:solidFill>
                            <a:srgbClr val="BA8D2D"/>
                          </a:solidFill>
                          <a:effectLst>
                            <a:outerShdw blurRad="38100" dist="38100" dir="2700000" algn="tl">
                              <a:srgbClr val="000000">
                                <a:alpha val="43137"/>
                              </a:srgbClr>
                            </a:outerShdw>
                          </a:effectLst>
                          <a:latin typeface="Cambria Math" panose="02040503050406030204" pitchFamily="18" charset="0"/>
                          <a:ea typeface="微软雅黑"/>
                          <a:cs typeface="+mn-ea"/>
                          <a:sym typeface="+mn-lt"/>
                        </a:rPr>
                        <m:t>𝑻</m:t>
                      </m:r>
                    </m:oMath>
                  </a14:m>
                  <a:r>
                    <a:rPr lang="en-US" sz="1400" dirty="0">
                      <a:solidFill>
                        <a:srgbClr val="767171">
                          <a:lumMod val="95000"/>
                          <a:lumOff val="5000"/>
                        </a:srgbClr>
                      </a:solidFill>
                      <a:latin typeface="微软雅黑"/>
                      <a:ea typeface="微软雅黑"/>
                      <a:cs typeface="+mn-ea"/>
                      <a:sym typeface="+mn-lt"/>
                    </a:rPr>
                    <a:t>;</a:t>
                  </a:r>
                </a:p>
                <a:p>
                  <a:pPr marL="285750" indent="-285750" defTabSz="1217476">
                    <a:buFont typeface="Arial" panose="020B0604020202020204" pitchFamily="34" charset="0"/>
                    <a:buChar char="•"/>
                  </a:pPr>
                  <a:r>
                    <a:rPr lang="en-US" sz="1400" b="1" dirty="0">
                      <a:solidFill>
                        <a:srgbClr val="BA8D2D"/>
                      </a:solidFill>
                      <a:effectLst>
                        <a:outerShdw blurRad="38100" dist="38100" dir="2700000" algn="tl">
                          <a:srgbClr val="000000">
                            <a:alpha val="43137"/>
                          </a:srgbClr>
                        </a:outerShdw>
                      </a:effectLst>
                      <a:latin typeface="微软雅黑"/>
                      <a:ea typeface="微软雅黑"/>
                      <a:cs typeface="+mn-ea"/>
                      <a:sym typeface="+mn-lt"/>
                    </a:rPr>
                    <a:t>A template with higher probability in general passes on less misleading information.</a:t>
                  </a:r>
                </a:p>
              </p:txBody>
            </p:sp>
          </mc:Choice>
          <mc:Fallback xmlns="">
            <p:sp>
              <p:nvSpPr>
                <p:cNvPr id="16" name="文本框 15">
                  <a:extLst>
                    <a:ext uri="{FF2B5EF4-FFF2-40B4-BE49-F238E27FC236}">
                      <a16:creationId xmlns:a16="http://schemas.microsoft.com/office/drawing/2014/main" id="{27988367-23E2-4E8A-B20A-0A22310E0E55}"/>
                    </a:ext>
                  </a:extLst>
                </p:cNvPr>
                <p:cNvSpPr txBox="1">
                  <a:spLocks noRot="1" noChangeAspect="1" noMove="1" noResize="1" noEditPoints="1" noAdjustHandles="1" noChangeArrowheads="1" noChangeShapeType="1" noTextEdit="1"/>
                </p:cNvSpPr>
                <p:nvPr/>
              </p:nvSpPr>
              <p:spPr>
                <a:xfrm>
                  <a:off x="314116" y="5082480"/>
                  <a:ext cx="11525459" cy="1384995"/>
                </a:xfrm>
                <a:prstGeom prst="rect">
                  <a:avLst/>
                </a:prstGeom>
                <a:blipFill>
                  <a:blip r:embed="rId5"/>
                  <a:stretch>
                    <a:fillRect l="-159" t="-1322" b="-5286"/>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40">
                  <a:extLst>
                    <a:ext uri="{FF2B5EF4-FFF2-40B4-BE49-F238E27FC236}">
                      <a16:creationId xmlns:a16="http://schemas.microsoft.com/office/drawing/2014/main" id="{080A203C-E894-4166-9CEF-D44E615F6ABF}"/>
                    </a:ext>
                  </a:extLst>
                </p:cNvPr>
                <p:cNvSpPr/>
                <p:nvPr/>
              </p:nvSpPr>
              <p:spPr>
                <a:xfrm>
                  <a:off x="314116" y="4583508"/>
                  <a:ext cx="3867359" cy="497957"/>
                </a:xfrm>
                <a:prstGeom prst="rect">
                  <a:avLst/>
                </a:prstGeom>
              </p:spPr>
              <p:txBody>
                <a:bodyPr wrap="square" lIns="91440" tIns="45720" rIns="91440" bIns="45720">
                  <a:spAutoFit/>
                </a:bodyPr>
                <a:lstStyle/>
                <a:p>
                  <a:pPr defTabSz="913508">
                    <a:lnSpc>
                      <a:spcPct val="120000"/>
                    </a:lnSpc>
                  </a:pPr>
                  <a:r>
                    <a:rPr lang="en-US" altLang="zh-CN" sz="2400" b="1" dirty="0">
                      <a:solidFill>
                        <a:srgbClr val="BA8D2D"/>
                      </a:solidFill>
                      <a:effectLst>
                        <a:outerShdw blurRad="38100" dist="38100" dir="2700000" algn="tl">
                          <a:srgbClr val="000000">
                            <a:alpha val="43137"/>
                          </a:srgbClr>
                        </a:outerShdw>
                      </a:effectLst>
                      <a:cs typeface="+mn-ea"/>
                      <a:sym typeface="+mn-lt"/>
                    </a:rPr>
                    <a:t>Template </a:t>
                  </a:r>
                  <a14:m>
                    <m:oMath xmlns:m="http://schemas.openxmlformats.org/officeDocument/2006/math">
                      <m:r>
                        <a:rPr lang="en-US" altLang="zh-CN" sz="2400" b="1" i="1" smtClean="0">
                          <a:solidFill>
                            <a:srgbClr val="BA8D2D"/>
                          </a:solidFill>
                          <a:effectLst>
                            <a:outerShdw blurRad="38100" dist="38100" dir="2700000" algn="tl">
                              <a:srgbClr val="000000">
                                <a:alpha val="43137"/>
                              </a:srgbClr>
                            </a:outerShdw>
                          </a:effectLst>
                          <a:latin typeface="Cambria Math" panose="02040503050406030204" pitchFamily="18" charset="0"/>
                          <a:cs typeface="+mn-ea"/>
                          <a:sym typeface="+mn-lt"/>
                        </a:rPr>
                        <m:t>𝑻</m:t>
                      </m:r>
                    </m:oMath>
                  </a14:m>
                  <a:endParaRPr lang="en-US" altLang="zh-CN" sz="2400" b="1" dirty="0">
                    <a:solidFill>
                      <a:srgbClr val="BA8D2D"/>
                    </a:solidFill>
                    <a:effectLst>
                      <a:outerShdw blurRad="38100" dist="38100" dir="2700000" algn="tl">
                        <a:srgbClr val="000000">
                          <a:alpha val="43137"/>
                        </a:srgbClr>
                      </a:outerShdw>
                    </a:effectLst>
                    <a:latin typeface="微软雅黑"/>
                    <a:ea typeface="微软雅黑"/>
                    <a:cs typeface="+mn-ea"/>
                    <a:sym typeface="+mn-lt"/>
                  </a:endParaRPr>
                </a:p>
              </p:txBody>
            </p:sp>
          </mc:Choice>
          <mc:Fallback xmlns="">
            <p:sp>
              <p:nvSpPr>
                <p:cNvPr id="37" name="Rectangle 40">
                  <a:extLst>
                    <a:ext uri="{FF2B5EF4-FFF2-40B4-BE49-F238E27FC236}">
                      <a16:creationId xmlns:a16="http://schemas.microsoft.com/office/drawing/2014/main" id="{505CEB6E-C82B-4FA5-89C1-92E54CAC72F7}"/>
                    </a:ext>
                  </a:extLst>
                </p:cNvPr>
                <p:cNvSpPr>
                  <a:spLocks noRot="1" noChangeAspect="1" noMove="1" noResize="1" noEditPoints="1" noAdjustHandles="1" noChangeArrowheads="1" noChangeShapeType="1" noTextEdit="1"/>
                </p:cNvSpPr>
                <p:nvPr/>
              </p:nvSpPr>
              <p:spPr>
                <a:xfrm>
                  <a:off x="314116" y="4583508"/>
                  <a:ext cx="3867359" cy="497957"/>
                </a:xfrm>
                <a:prstGeom prst="rect">
                  <a:avLst/>
                </a:prstGeom>
                <a:blipFill>
                  <a:blip r:embed="rId6"/>
                  <a:stretch>
                    <a:fillRect l="-2681" t="-3659" b="-3292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259626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第一PPT，www.1ppt.com ">
  <a:themeElements>
    <a:clrScheme name="Office">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fontScheme name="4isgtluu">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fontScheme name="4isgtluu">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www.1ppt.com">
  <a:themeElements>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fontScheme name="4isgtluu">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1786</TotalTime>
  <Words>3209</Words>
  <Application>Microsoft Office PowerPoint</Application>
  <PresentationFormat>宽屏</PresentationFormat>
  <Paragraphs>187</Paragraphs>
  <Slides>24</Slides>
  <Notes>24</Notes>
  <HiddenSlides>0</HiddenSlides>
  <MMClips>0</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24</vt:i4>
      </vt:variant>
    </vt:vector>
  </HeadingPairs>
  <TitlesOfParts>
    <vt:vector size="31" baseType="lpstr">
      <vt:lpstr>等线</vt:lpstr>
      <vt:lpstr>微软雅黑</vt:lpstr>
      <vt:lpstr>Arial</vt:lpstr>
      <vt:lpstr>Cambria Math</vt:lpstr>
      <vt:lpstr>1_第一PPT，www.1ppt.com </vt:lpstr>
      <vt:lpstr>第一PPT，www.1ppt.com</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Empath</dc:creator>
  <cp:lastModifiedBy>Empath</cp:lastModifiedBy>
  <cp:revision>147</cp:revision>
  <dcterms:created xsi:type="dcterms:W3CDTF">2023-01-02T05:53:56Z</dcterms:created>
  <dcterms:modified xsi:type="dcterms:W3CDTF">2023-01-15T05:29:14Z</dcterms:modified>
</cp:coreProperties>
</file>